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3.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70" r:id="rId5"/>
    <p:sldId id="259" r:id="rId6"/>
    <p:sldId id="260" r:id="rId7"/>
    <p:sldId id="261" r:id="rId8"/>
    <p:sldId id="262" r:id="rId9"/>
    <p:sldId id="265" r:id="rId10"/>
    <p:sldId id="266" r:id="rId11"/>
    <p:sldId id="267" r:id="rId12"/>
    <p:sldId id="269" r:id="rId13"/>
  </p:sldIdLst>
  <p:sldSz cx="9144000" cy="5143500" type="screen16x9"/>
  <p:notesSz cx="6858000" cy="9144000"/>
  <p:embeddedFontLst>
    <p:embeddedFont>
      <p:font typeface="Cambria Math" panose="02040503050406030204" pitchFamily="18" charset="0"/>
      <p:regular r:id="rId15"/>
    </p:embeddedFont>
    <p:embeddedFont>
      <p:font typeface="Proxima Nova"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gouq5KlkxXQi0Onrf7fGqoAyE5D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181" autoAdjust="0"/>
  </p:normalViewPr>
  <p:slideViewPr>
    <p:cSldViewPr snapToGrid="0">
      <p:cViewPr varScale="1">
        <p:scale>
          <a:sx n="121" d="100"/>
          <a:sy n="121" d="100"/>
        </p:scale>
        <p:origin x="131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ru" dirty="0"/>
              <a:t>Добрый день, уважаемые коллеги! Сегодня я хочу представить Вам</a:t>
            </a:r>
            <a:r>
              <a:rPr lang="en-US" dirty="0"/>
              <a:t> </a:t>
            </a:r>
            <a:r>
              <a:rPr lang="ru-RU" dirty="0"/>
              <a:t>выпускную квалификационную работу.</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ru-RU" dirty="0"/>
              <a:t>В проекте было реализована система по автоматическому зачислению очков в конце каждого завершенного матча. Для показа информативного сообщения был создан виджет, представленный в правой части слайда. Полученные очки по завершении матча зачисляются в глобальную таблицу лидеров, находящейся в сервисе </a:t>
            </a:r>
            <a:r>
              <a:rPr lang="en-US" dirty="0"/>
              <a:t>Epic Games</a:t>
            </a:r>
            <a:r>
              <a:rPr lang="ru-RU" dirty="0"/>
              <a:t>.</a:t>
            </a:r>
            <a:r>
              <a:rPr lang="en-US" dirty="0"/>
              <a:t> </a:t>
            </a:r>
            <a:r>
              <a:rPr lang="ru-RU" dirty="0"/>
              <a:t>Для перечисления ее содержимого был создан интерактивный виджет в левой части слайда, который делает асинхронный запрос в сервис, и отображает каждую запись таблицы. Реализованная таблица в дальнейшем будет использоваться для создания матчей и подбора игроков по их заработанным очкам.</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ru-RU" dirty="0"/>
              <a:t>В графических приложениях прямо во время его работы часто приходится переносить сервер и клиентов на другие уровни. Уровень представляет собой отдельную карту, которая имеет свои настройки и набор классов, сущности которых будут в нем расположены. Всего в проекте присутствует три уровня, которые представлены на слайды. Настройка отдельного уровня и перемещение пользователей между ними также является сетевой задачей, где необходимо учитывать сетевые роли игроков.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ru" dirty="0"/>
              <a:t>В результате выполнения </a:t>
            </a:r>
            <a:r>
              <a:rPr lang="ru-RU" dirty="0"/>
              <a:t>выпускной квалификационной работы было разработано трехмерное графическое приложение с сетевыми взаимодействиями в виде шаблона многопользовательской игры.</a:t>
            </a:r>
            <a:endParaRPr dirty="0"/>
          </a:p>
          <a:p>
            <a:pPr marL="0" lvl="0" indent="0" algn="l" rtl="0">
              <a:lnSpc>
                <a:spcPct val="100000"/>
              </a:lnSpc>
              <a:spcBef>
                <a:spcPts val="0"/>
              </a:spcBef>
              <a:spcAft>
                <a:spcPts val="0"/>
              </a:spcAft>
              <a:buSzPts val="1100"/>
              <a:buNone/>
            </a:pPr>
            <a:r>
              <a:rPr lang="ru" dirty="0"/>
              <a:t>В процессе разработки проекта были получены знания в области сетевого программирования в UE и приобретены практические навыки в создании </a:t>
            </a:r>
            <a:r>
              <a:rPr lang="ru-RU" dirty="0"/>
              <a:t>многопользовательских сетевых графических приложений, которые в дальнейшем будут применены для разработки аналогичных приложений в области автоматизированного проектирования.</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ru" dirty="0"/>
              <a:t>Сетевые компоненты — это элементы многопользовательского приложения, из которых оно строится. В проекте они разделены на два типа. К первому типу относятся те элементы, которые непосредственно связаны с игровым процессом, их перечисление вы можете видеть в левой части слайда. Их интеграция в проект крайне важна, так как без них невозможно взаимодействие пользователей в игровом мире.</a:t>
            </a:r>
            <a:endParaRPr dirty="0"/>
          </a:p>
          <a:p>
            <a:pPr marL="0" lvl="0" indent="0" algn="l" rtl="0">
              <a:lnSpc>
                <a:spcPct val="100000"/>
              </a:lnSpc>
              <a:spcBef>
                <a:spcPts val="0"/>
              </a:spcBef>
              <a:spcAft>
                <a:spcPts val="0"/>
              </a:spcAft>
              <a:buSzPts val="1100"/>
              <a:buNone/>
            </a:pPr>
            <a:r>
              <a:rPr lang="ru" dirty="0"/>
              <a:t>Компоненты, представленные в правой части слайда относятся к возможностям современных многопользовательских игр и предоставляют возможность играть по сети Интернет, делая взаимодействие пользователей с приложением более интерактивным и практичным.</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ru" dirty="0"/>
              <a:t>Целью работ</a:t>
            </a:r>
            <a:r>
              <a:rPr lang="ru-RU" dirty="0"/>
              <a:t>ы</a:t>
            </a:r>
            <a:r>
              <a:rPr lang="ru" dirty="0"/>
              <a:t> является</a:t>
            </a:r>
            <a:r>
              <a:rPr lang="ru-RU" dirty="0"/>
              <a:t> разработать трехмерное графическое приложение с сетевым взаимодействием пользователей как по </a:t>
            </a:r>
            <a:r>
              <a:rPr lang="en-US" dirty="0"/>
              <a:t>LAN</a:t>
            </a:r>
            <a:r>
              <a:rPr lang="ru-RU" dirty="0"/>
              <a:t>, так по сети Интернет.</a:t>
            </a:r>
            <a:br>
              <a:rPr lang="ru" dirty="0"/>
            </a:br>
            <a:r>
              <a:rPr lang="ru" dirty="0"/>
              <a:t>Для этого было необходимо в рамках НИР изучить принципы работы сетевого программирования </a:t>
            </a:r>
            <a:r>
              <a:rPr lang="ru-RU" dirty="0"/>
              <a:t>и принципы создания интерактивных виджетов</a:t>
            </a:r>
            <a:r>
              <a:rPr lang="ru" dirty="0"/>
              <a:t> в </a:t>
            </a:r>
            <a:r>
              <a:rPr lang="ru-RU" dirty="0"/>
              <a:t>выбранном движке</a:t>
            </a:r>
            <a:r>
              <a:rPr lang="en-US" dirty="0"/>
              <a:t>.</a:t>
            </a:r>
            <a:r>
              <a:rPr lang="ru-RU" dirty="0"/>
              <a:t> В рамках практической части курсового проекта и выпускной квалификационной работы разработать ранее перечисленные сетевые компоненты и интегрировать их, соблюдая концепции проектирования многопользовательских игр.</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ru-RU" dirty="0"/>
              <a:t>Большинство графических приложений разрабатывается с помощью общедоступных движков представленных на слайде. Под поставленные задачи в рамках ВКР и под дальнейшую разработку был выбран движок </a:t>
            </a:r>
            <a:r>
              <a:rPr lang="en-US" dirty="0"/>
              <a:t>Unreal Engine 4</a:t>
            </a:r>
            <a:r>
              <a:rPr lang="ru-RU" dirty="0"/>
              <a:t>, где также представлялась альтернатива в выборе способа разработки, которые представлены в левой части слайда. Естественно, выбор сразу лег в пользу С++, так как это хотя и является более сложным путем в разработке, но имеет гораздо больше плюсов, чем проектирование на визуальном программировании.</a:t>
            </a:r>
          </a:p>
        </p:txBody>
      </p:sp>
    </p:spTree>
    <p:extLst>
      <p:ext uri="{BB962C8B-B14F-4D97-AF65-F5344CB8AC3E}">
        <p14:creationId xmlns:p14="http://schemas.microsoft.com/office/powerpoint/2010/main" val="3492447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ru-RU" dirty="0"/>
              <a:t>Отличительная черта работы заключается в том, что большинство аналогичных проектов на площадках цифровой дистрибуции доступны либо в виде бинарных файлов либо разработаны с помощью технологии визуального программирования, как показано на рисунке 2. Доступность проекта только лишь в бинарных файлах не дает возможность редактировать приобретенный продукт под собственные нужды. А технология визуального программирования значительно снижает скорость работы приложения и ухудшает его удобочитаемость при разработке.</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ru" dirty="0"/>
              <a:t>При разработке приложения мне требовалось активно использовать механизм сетевой репликации. Она отвечает за синхронизацию информации об виртуальном мире между пользователями. На слайде представлена схема, поясняющая принцип работы репликации. Красным отмечены объекты, управляемые реальными игроками, черным — управляемые сервером. Синхронизация объектов в игровом мире заключается в том, что все взаимодействия между клиентами происходят только через сервер, а не напрямую между клиентами.</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ru" dirty="0"/>
              <a:t>Второй сетевой механизм, который я использовал при разработке приложения – это Remote Procedure Call (удаленный вызов процедуры). Он позволяет</a:t>
            </a:r>
            <a:r>
              <a:rPr lang="en-US" dirty="0"/>
              <a:t> </a:t>
            </a:r>
            <a:r>
              <a:rPr lang="ru-RU" dirty="0"/>
              <a:t>вызывать функции в другом адресном пространстве</a:t>
            </a:r>
            <a:r>
              <a:rPr lang="ru" dirty="0"/>
              <a:t>. В сетевых </a:t>
            </a:r>
            <a:r>
              <a:rPr lang="ru-RU" dirty="0"/>
              <a:t>приложениях</a:t>
            </a:r>
            <a:r>
              <a:rPr lang="ru" dirty="0"/>
              <a:t> RPC необходимы для синхронного изменения данных о пользователе.</a:t>
            </a:r>
            <a:endParaRPr dirty="0"/>
          </a:p>
          <a:p>
            <a:pPr marL="0" lvl="0" indent="0" algn="l" rtl="0">
              <a:lnSpc>
                <a:spcPct val="100000"/>
              </a:lnSpc>
              <a:spcBef>
                <a:spcPts val="0"/>
              </a:spcBef>
              <a:spcAft>
                <a:spcPts val="0"/>
              </a:spcAft>
              <a:buSzPts val="1100"/>
              <a:buNone/>
            </a:pPr>
            <a:r>
              <a:rPr lang="ru" dirty="0"/>
              <a:t>С помощью RPC в проекте реализовано возрождение игрока, динамическое обновление количества очков на экране пользователя, </a:t>
            </a:r>
            <a:r>
              <a:rPr lang="ru-RU" dirty="0"/>
              <a:t>динамическое появление и обновление виджетов, а также запрос настроек игрового мира с клиента на сервер.</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ru-RU" dirty="0"/>
              <a:t>Для </a:t>
            </a:r>
            <a:r>
              <a:rPr lang="ru" sz="1100" b="0" i="0" u="none" strike="noStrike" cap="none" dirty="0">
                <a:solidFill>
                  <a:srgbClr val="000000"/>
                </a:solidFill>
                <a:latin typeface="Proxima Nova"/>
                <a:ea typeface="Proxima Nova"/>
                <a:cs typeface="Proxima Nova"/>
                <a:sym typeface="Proxima Nova"/>
              </a:rPr>
              <a:t>организации функционирования сетевой инфраструктуры приложени</a:t>
            </a:r>
            <a:r>
              <a:rPr lang="ru-RU" sz="1100" b="0" i="0" u="none" strike="noStrike" cap="none" dirty="0">
                <a:solidFill>
                  <a:srgbClr val="000000"/>
                </a:solidFill>
                <a:latin typeface="Proxima Nova"/>
                <a:ea typeface="Proxima Nova"/>
                <a:cs typeface="Proxima Nova"/>
                <a:sym typeface="Proxima Nova"/>
              </a:rPr>
              <a:t>я </a:t>
            </a:r>
            <a:r>
              <a:rPr lang="ru-RU" sz="1100" b="0" i="0" u="none" strike="noStrike" cap="none" dirty="0" err="1">
                <a:solidFill>
                  <a:srgbClr val="000000"/>
                </a:solidFill>
                <a:latin typeface="Proxima Nova"/>
                <a:ea typeface="Proxima Nova"/>
                <a:cs typeface="Proxima Nova"/>
                <a:sym typeface="Proxima Nova"/>
              </a:rPr>
              <a:t>я</a:t>
            </a:r>
            <a:r>
              <a:rPr lang="ru-RU" sz="1100" b="0" i="0" u="none" strike="noStrike" cap="none" dirty="0">
                <a:solidFill>
                  <a:srgbClr val="000000"/>
                </a:solidFill>
                <a:latin typeface="Proxima Nova"/>
                <a:ea typeface="Proxima Nova"/>
                <a:cs typeface="Proxima Nova"/>
                <a:sym typeface="Proxima Nova"/>
              </a:rPr>
              <a:t> подключил и использовал возможности о</a:t>
            </a:r>
            <a:r>
              <a:rPr lang="ru-RU" dirty="0"/>
              <a:t>нлайн подсистемы – это встроенный в </a:t>
            </a:r>
            <a:r>
              <a:rPr lang="en-US" dirty="0"/>
              <a:t>Unreal Engine </a:t>
            </a:r>
            <a:r>
              <a:rPr lang="ru-RU" dirty="0"/>
              <a:t>низкоуровневый инструмент, который представляет собой набор программных интерфейсов, классов, функций и поддерживает взаимодействие с сервисами, представленными в верхней правой части слайда. С помощью подсистемы разработчик может управлять подключениями других пользователей и внедрять в проект сетевые компоненты, которые предоставляет выбранный сервис, работая только с программными интерфейсами подсистемы. Такой подход позволяет клиентам подключаться к серверу, находящемуся в другой локальной сети, даже без знания его </a:t>
            </a:r>
            <a:r>
              <a:rPr lang="en-US" dirty="0"/>
              <a:t>IP</a:t>
            </a:r>
            <a:r>
              <a:rPr lang="ru-RU" dirty="0"/>
              <a:t>-адреса. При подключении в </a:t>
            </a:r>
            <a:r>
              <a:rPr lang="en-US" dirty="0"/>
              <a:t>LAN </a:t>
            </a:r>
            <a:r>
              <a:rPr lang="ru-RU" dirty="0"/>
              <a:t>взаимодействие между узлами может происходить только в пределах локальной сети, без возможности подключения к узлу, находящемуся в другой сети, как показано на схеме в левой части слайда.</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ru-RU" dirty="0"/>
              <a:t>Основной проблемой в графических сетевых приложениях является проблема круговой задержки. Наиболее сильно оно проявляется, когда на экране сервера и клиентов идет отсчет до наступления какого-либо события, и происходит расхождение во времени. Для решения проблем такого вида необходимо сделать ряд вызовов удаленных процедур от клиента к серверу и рассчитать их разницу во времени для корректного отображения виджета. Более подробный алгоритм можно прочитать в расчётной пояснительной записке.</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16"/>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16"/>
          <p:cNvSpPr txBox="1">
            <a:spLocks noGrp="1"/>
          </p:cNvSpPr>
          <p:nvPr>
            <p:ph type="ctrTitle"/>
          </p:nvPr>
        </p:nvSpPr>
        <p:spPr>
          <a:xfrm>
            <a:off x="510450" y="1257300"/>
            <a:ext cx="8123100" cy="15885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2" name="Google Shape;12;p16"/>
          <p:cNvSpPr txBox="1">
            <a:spLocks noGrp="1"/>
          </p:cNvSpPr>
          <p:nvPr>
            <p:ph type="subTitle" idx="1"/>
          </p:nvPr>
        </p:nvSpPr>
        <p:spPr>
          <a:xfrm>
            <a:off x="510450" y="3182313"/>
            <a:ext cx="8123100" cy="630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2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5"/>
          <p:cNvSpPr txBox="1">
            <a:spLocks noGrp="1"/>
          </p:cNvSpPr>
          <p:nvPr>
            <p:ph type="title" hasCustomPrompt="1"/>
          </p:nvPr>
        </p:nvSpPr>
        <p:spPr>
          <a:xfrm>
            <a:off x="311700" y="991475"/>
            <a:ext cx="8520600" cy="19179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4000"/>
              <a:buNone/>
              <a:defRPr sz="14000" b="1"/>
            </a:lvl1pPr>
            <a:lvl2pPr lvl="1" algn="ctr">
              <a:lnSpc>
                <a:spcPct val="100000"/>
              </a:lnSpc>
              <a:spcBef>
                <a:spcPts val="0"/>
              </a:spcBef>
              <a:spcAft>
                <a:spcPts val="0"/>
              </a:spcAft>
              <a:buSzPts val="14000"/>
              <a:buNone/>
              <a:defRPr sz="14000" b="1"/>
            </a:lvl2pPr>
            <a:lvl3pPr lvl="2" algn="ctr">
              <a:lnSpc>
                <a:spcPct val="100000"/>
              </a:lnSpc>
              <a:spcBef>
                <a:spcPts val="0"/>
              </a:spcBef>
              <a:spcAft>
                <a:spcPts val="0"/>
              </a:spcAft>
              <a:buSzPts val="14000"/>
              <a:buNone/>
              <a:defRPr sz="14000" b="1"/>
            </a:lvl3pPr>
            <a:lvl4pPr lvl="3" algn="ctr">
              <a:lnSpc>
                <a:spcPct val="100000"/>
              </a:lnSpc>
              <a:spcBef>
                <a:spcPts val="0"/>
              </a:spcBef>
              <a:spcAft>
                <a:spcPts val="0"/>
              </a:spcAft>
              <a:buSzPts val="14000"/>
              <a:buNone/>
              <a:defRPr sz="14000" b="1"/>
            </a:lvl4pPr>
            <a:lvl5pPr lvl="4" algn="ctr">
              <a:lnSpc>
                <a:spcPct val="100000"/>
              </a:lnSpc>
              <a:spcBef>
                <a:spcPts val="0"/>
              </a:spcBef>
              <a:spcAft>
                <a:spcPts val="0"/>
              </a:spcAft>
              <a:buSzPts val="14000"/>
              <a:buNone/>
              <a:defRPr sz="14000" b="1"/>
            </a:lvl5pPr>
            <a:lvl6pPr lvl="5" algn="ctr">
              <a:lnSpc>
                <a:spcPct val="100000"/>
              </a:lnSpc>
              <a:spcBef>
                <a:spcPts val="0"/>
              </a:spcBef>
              <a:spcAft>
                <a:spcPts val="0"/>
              </a:spcAft>
              <a:buSzPts val="14000"/>
              <a:buNone/>
              <a:defRPr sz="14000" b="1"/>
            </a:lvl6pPr>
            <a:lvl7pPr lvl="6" algn="ctr">
              <a:lnSpc>
                <a:spcPct val="100000"/>
              </a:lnSpc>
              <a:spcBef>
                <a:spcPts val="0"/>
              </a:spcBef>
              <a:spcAft>
                <a:spcPts val="0"/>
              </a:spcAft>
              <a:buSzPts val="14000"/>
              <a:buNone/>
              <a:defRPr sz="14000" b="1"/>
            </a:lvl7pPr>
            <a:lvl8pPr lvl="7" algn="ctr">
              <a:lnSpc>
                <a:spcPct val="100000"/>
              </a:lnSpc>
              <a:spcBef>
                <a:spcPts val="0"/>
              </a:spcBef>
              <a:spcAft>
                <a:spcPts val="0"/>
              </a:spcAft>
              <a:buSzPts val="14000"/>
              <a:buNone/>
              <a:defRPr sz="14000" b="1"/>
            </a:lvl8pPr>
            <a:lvl9pPr lvl="8" algn="ctr">
              <a:lnSpc>
                <a:spcPct val="100000"/>
              </a:lnSpc>
              <a:spcBef>
                <a:spcPts val="0"/>
              </a:spcBef>
              <a:spcAft>
                <a:spcPts val="0"/>
              </a:spcAft>
              <a:buSzPts val="14000"/>
              <a:buNone/>
              <a:defRPr sz="14000" b="1"/>
            </a:lvl9pPr>
          </a:lstStyle>
          <a:p>
            <a:r>
              <a:t>xx%</a:t>
            </a:r>
          </a:p>
        </p:txBody>
      </p:sp>
      <p:sp>
        <p:nvSpPr>
          <p:cNvPr id="51" name="Google Shape;51;p25"/>
          <p:cNvSpPr txBox="1">
            <a:spLocks noGrp="1"/>
          </p:cNvSpPr>
          <p:nvPr>
            <p:ph type="body" idx="1"/>
          </p:nvPr>
        </p:nvSpPr>
        <p:spPr>
          <a:xfrm>
            <a:off x="311700" y="3071300"/>
            <a:ext cx="8520600" cy="901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17"/>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8" name="Google Shape;18;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cxnSp>
        <p:nvCxnSpPr>
          <p:cNvPr id="20" name="Google Shape;20;p18"/>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21" name="Google Shape;21;p18"/>
          <p:cNvSpPr txBox="1">
            <a:spLocks noGrp="1"/>
          </p:cNvSpPr>
          <p:nvPr>
            <p:ph type="title"/>
          </p:nvPr>
        </p:nvSpPr>
        <p:spPr>
          <a:xfrm>
            <a:off x="510450" y="2057400"/>
            <a:ext cx="8123100" cy="7788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2" name="Google Shape;2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1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1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7" name="Google Shape;2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4" name="Google Shape;34;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22"/>
          <p:cNvSpPr txBox="1">
            <a:spLocks noGrp="1"/>
          </p:cNvSpPr>
          <p:nvPr>
            <p:ph type="title"/>
          </p:nvPr>
        </p:nvSpPr>
        <p:spPr>
          <a:xfrm>
            <a:off x="490250" y="526350"/>
            <a:ext cx="57975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7" name="Google Shape;3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23"/>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23"/>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23"/>
          <p:cNvSpPr txBox="1">
            <a:spLocks noGrp="1"/>
          </p:cNvSpPr>
          <p:nvPr>
            <p:ph type="title"/>
          </p:nvPr>
        </p:nvSpPr>
        <p:spPr>
          <a:xfrm>
            <a:off x="265500" y="1205825"/>
            <a:ext cx="4045200" cy="1509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23"/>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23"/>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44" name="Google Shape;4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24"/>
          <p:cNvSpPr txBox="1">
            <a:spLocks noGrp="1"/>
          </p:cNvSpPr>
          <p:nvPr>
            <p:ph type="body" idx="1"/>
          </p:nvPr>
        </p:nvSpPr>
        <p:spPr>
          <a:xfrm>
            <a:off x="311700" y="4236825"/>
            <a:ext cx="5998800" cy="598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2100"/>
              <a:buNone/>
              <a:defRPr sz="2100"/>
            </a:lvl1pPr>
          </a:lstStyle>
          <a:p>
            <a:endParaRPr/>
          </a:p>
        </p:txBody>
      </p:sp>
      <p:sp>
        <p:nvSpPr>
          <p:cNvPr id="47" name="Google Shape;4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endParaRPr/>
          </a:p>
        </p:txBody>
      </p:sp>
      <p:sp>
        <p:nvSpPr>
          <p:cNvPr id="7" name="Google Shape;7;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endParaRPr/>
          </a:p>
        </p:txBody>
      </p:sp>
      <p:sp>
        <p:nvSpPr>
          <p:cNvPr id="8" name="Google Shape;8;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
          <p:cNvSpPr txBox="1">
            <a:spLocks noGrp="1"/>
          </p:cNvSpPr>
          <p:nvPr>
            <p:ph type="ctrTitle"/>
          </p:nvPr>
        </p:nvSpPr>
        <p:spPr>
          <a:xfrm>
            <a:off x="473886" y="473886"/>
            <a:ext cx="8159664" cy="237198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990"/>
              <a:buNone/>
            </a:pPr>
            <a:r>
              <a:rPr lang="ru-RU" sz="3780" dirty="0"/>
              <a:t>Разработка и интеграция сетевых компонентов в шаблон многопользовательской игры на </a:t>
            </a:r>
            <a:r>
              <a:rPr lang="en-US" sz="3780" dirty="0"/>
              <a:t>Unreal Engine 4</a:t>
            </a:r>
            <a:endParaRPr sz="3780" dirty="0"/>
          </a:p>
        </p:txBody>
      </p:sp>
      <p:sp>
        <p:nvSpPr>
          <p:cNvPr id="60" name="Google Shape;60;p1"/>
          <p:cNvSpPr txBox="1">
            <a:spLocks noGrp="1"/>
          </p:cNvSpPr>
          <p:nvPr>
            <p:ph type="subTitle" idx="1"/>
          </p:nvPr>
        </p:nvSpPr>
        <p:spPr>
          <a:xfrm>
            <a:off x="311700" y="2834125"/>
            <a:ext cx="8520600" cy="2032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endParaRPr/>
          </a:p>
        </p:txBody>
      </p:sp>
      <p:pic>
        <p:nvPicPr>
          <p:cNvPr id="61" name="Google Shape;61;p1"/>
          <p:cNvPicPr preferRelativeResize="0"/>
          <p:nvPr/>
        </p:nvPicPr>
        <p:blipFill rotWithShape="1">
          <a:blip r:embed="rId3">
            <a:alphaModFix/>
          </a:blip>
          <a:srcRect/>
          <a:stretch/>
        </p:blipFill>
        <p:spPr>
          <a:xfrm>
            <a:off x="7316875" y="3041700"/>
            <a:ext cx="1515425" cy="1788202"/>
          </a:xfrm>
          <a:prstGeom prst="rect">
            <a:avLst/>
          </a:prstGeom>
          <a:noFill/>
          <a:ln>
            <a:noFill/>
          </a:ln>
        </p:spPr>
      </p:pic>
      <p:sp>
        <p:nvSpPr>
          <p:cNvPr id="62" name="Google Shape;62;p1"/>
          <p:cNvSpPr txBox="1"/>
          <p:nvPr/>
        </p:nvSpPr>
        <p:spPr>
          <a:xfrm>
            <a:off x="311700" y="3515350"/>
            <a:ext cx="42627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ru" sz="1900" b="0" i="0" u="none" strike="noStrike" cap="none">
                <a:solidFill>
                  <a:schemeClr val="lt1"/>
                </a:solidFill>
                <a:latin typeface="Arial"/>
                <a:ea typeface="Arial"/>
                <a:cs typeface="Arial"/>
                <a:sym typeface="Arial"/>
              </a:rPr>
              <a:t>Студент: Боженко Дмитрий</a:t>
            </a:r>
            <a:endParaRPr sz="1900" b="0" i="0" u="none" strike="noStrike" cap="none">
              <a:solidFill>
                <a:schemeClr val="lt1"/>
              </a:solidFill>
              <a:latin typeface="Arial"/>
              <a:ea typeface="Arial"/>
              <a:cs typeface="Arial"/>
              <a:sym typeface="Arial"/>
            </a:endParaRPr>
          </a:p>
        </p:txBody>
      </p:sp>
      <p:sp>
        <p:nvSpPr>
          <p:cNvPr id="63" name="Google Shape;63;p1"/>
          <p:cNvSpPr txBox="1"/>
          <p:nvPr/>
        </p:nvSpPr>
        <p:spPr>
          <a:xfrm>
            <a:off x="311700" y="4056150"/>
            <a:ext cx="45507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ru" sz="1900" b="0" i="0" u="none" strike="noStrike" cap="none">
                <a:solidFill>
                  <a:schemeClr val="lt1"/>
                </a:solidFill>
                <a:latin typeface="Arial"/>
                <a:ea typeface="Arial"/>
                <a:cs typeface="Arial"/>
                <a:sym typeface="Arial"/>
              </a:rPr>
              <a:t>Научный руководитель: Витюков Ф. А.</a:t>
            </a:r>
            <a:endParaRPr sz="19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ru" smtClean="0"/>
              <a:t>10</a:t>
            </a:fld>
            <a:r>
              <a:rPr lang="ru" dirty="0"/>
              <a:t>/13</a:t>
            </a:r>
            <a:endParaRPr dirty="0"/>
          </a:p>
        </p:txBody>
      </p:sp>
      <p:sp>
        <p:nvSpPr>
          <p:cNvPr id="3" name="Заголовок 2">
            <a:extLst>
              <a:ext uri="{FF2B5EF4-FFF2-40B4-BE49-F238E27FC236}">
                <a16:creationId xmlns:a16="http://schemas.microsoft.com/office/drawing/2014/main" id="{E5653F87-3F92-422C-8A5F-A8A0CDD0885F}"/>
              </a:ext>
            </a:extLst>
          </p:cNvPr>
          <p:cNvSpPr>
            <a:spLocks noGrp="1"/>
          </p:cNvSpPr>
          <p:nvPr>
            <p:ph type="title"/>
          </p:nvPr>
        </p:nvSpPr>
        <p:spPr>
          <a:xfrm>
            <a:off x="311700" y="158675"/>
            <a:ext cx="8520600" cy="572700"/>
          </a:xfrm>
        </p:spPr>
        <p:txBody>
          <a:bodyPr>
            <a:normAutofit fontScale="90000"/>
          </a:bodyPr>
          <a:lstStyle/>
          <a:p>
            <a:r>
              <a:rPr lang="ru-RU" dirty="0"/>
              <a:t>Разработка таблицы лидеров на уровне приложения</a:t>
            </a:r>
          </a:p>
        </p:txBody>
      </p:sp>
      <p:pic>
        <p:nvPicPr>
          <p:cNvPr id="4" name="Рисунок 3">
            <a:extLst>
              <a:ext uri="{FF2B5EF4-FFF2-40B4-BE49-F238E27FC236}">
                <a16:creationId xmlns:a16="http://schemas.microsoft.com/office/drawing/2014/main" id="{65D20747-4666-4B42-898B-4EA07387B5B4}"/>
              </a:ext>
            </a:extLst>
          </p:cNvPr>
          <p:cNvPicPr>
            <a:picLocks noChangeAspect="1"/>
          </p:cNvPicPr>
          <p:nvPr/>
        </p:nvPicPr>
        <p:blipFill>
          <a:blip r:embed="rId3"/>
          <a:stretch>
            <a:fillRect/>
          </a:stretch>
        </p:blipFill>
        <p:spPr>
          <a:xfrm>
            <a:off x="1146588" y="731375"/>
            <a:ext cx="2954086" cy="1661865"/>
          </a:xfrm>
          <a:prstGeom prst="rect">
            <a:avLst/>
          </a:prstGeom>
          <a:effectLst>
            <a:outerShdw blurRad="50800" dist="38100" dir="2700000" algn="tl" rotWithShape="0">
              <a:prstClr val="black">
                <a:alpha val="40000"/>
              </a:prstClr>
            </a:outerShdw>
          </a:effectLst>
        </p:spPr>
      </p:pic>
      <p:pic>
        <p:nvPicPr>
          <p:cNvPr id="6" name="Рисунок 5">
            <a:extLst>
              <a:ext uri="{FF2B5EF4-FFF2-40B4-BE49-F238E27FC236}">
                <a16:creationId xmlns:a16="http://schemas.microsoft.com/office/drawing/2014/main" id="{427692D6-6CFE-423E-B56C-391F745B3CF4}"/>
              </a:ext>
            </a:extLst>
          </p:cNvPr>
          <p:cNvPicPr>
            <a:picLocks noChangeAspect="1"/>
          </p:cNvPicPr>
          <p:nvPr/>
        </p:nvPicPr>
        <p:blipFill>
          <a:blip r:embed="rId4"/>
          <a:stretch>
            <a:fillRect/>
          </a:stretch>
        </p:blipFill>
        <p:spPr>
          <a:xfrm>
            <a:off x="1146588" y="2571749"/>
            <a:ext cx="2951003" cy="1661865"/>
          </a:xfrm>
          <a:prstGeom prst="rect">
            <a:avLst/>
          </a:prstGeom>
          <a:effectLst>
            <a:outerShdw blurRad="50800" dist="38100" dir="2700000" algn="tl" rotWithShape="0">
              <a:prstClr val="black">
                <a:alpha val="40000"/>
              </a:prstClr>
            </a:outerShdw>
          </a:effectLst>
        </p:spPr>
      </p:pic>
      <p:pic>
        <p:nvPicPr>
          <p:cNvPr id="8" name="Рисунок 7">
            <a:extLst>
              <a:ext uri="{FF2B5EF4-FFF2-40B4-BE49-F238E27FC236}">
                <a16:creationId xmlns:a16="http://schemas.microsoft.com/office/drawing/2014/main" id="{99C5FC01-88A0-4509-8314-030E5EF59B52}"/>
              </a:ext>
            </a:extLst>
          </p:cNvPr>
          <p:cNvPicPr>
            <a:picLocks noChangeAspect="1"/>
          </p:cNvPicPr>
          <p:nvPr/>
        </p:nvPicPr>
        <p:blipFill>
          <a:blip r:embed="rId5"/>
          <a:stretch>
            <a:fillRect/>
          </a:stretch>
        </p:blipFill>
        <p:spPr>
          <a:xfrm>
            <a:off x="4572000" y="1338873"/>
            <a:ext cx="4052245" cy="2465753"/>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3F017558-3B8A-4E33-96C8-5AABF4A99DFD}"/>
              </a:ext>
            </a:extLst>
          </p:cNvPr>
          <p:cNvSpPr txBox="1"/>
          <p:nvPr/>
        </p:nvSpPr>
        <p:spPr>
          <a:xfrm>
            <a:off x="595732" y="4386218"/>
            <a:ext cx="4052713" cy="276999"/>
          </a:xfrm>
          <a:prstGeom prst="rect">
            <a:avLst/>
          </a:prstGeom>
          <a:noFill/>
        </p:spPr>
        <p:txBody>
          <a:bodyPr wrap="none" rtlCol="0">
            <a:spAutoFit/>
          </a:bodyPr>
          <a:lstStyle/>
          <a:p>
            <a:r>
              <a:rPr lang="ru-RU" sz="1200" dirty="0">
                <a:latin typeface="Proxima Nova" panose="020B0604020202020204" charset="0"/>
              </a:rPr>
              <a:t>Рис. 11 - 12 </a:t>
            </a:r>
            <a:r>
              <a:rPr lang="ru" sz="1200" dirty="0">
                <a:solidFill>
                  <a:schemeClr val="dk1"/>
                </a:solidFill>
                <a:latin typeface="Proxima Nova" panose="020B0604020202020204" charset="0"/>
                <a:ea typeface="Proxima Nova"/>
                <a:cs typeface="Proxima Nova"/>
                <a:sym typeface="Proxima Nova"/>
              </a:rPr>
              <a:t>— </a:t>
            </a:r>
            <a:r>
              <a:rPr lang="ru-RU" sz="1200" dirty="0">
                <a:solidFill>
                  <a:schemeClr val="dk1"/>
                </a:solidFill>
                <a:latin typeface="Proxima Nova" panose="020B0604020202020204" charset="0"/>
                <a:ea typeface="Proxima Nova"/>
                <a:cs typeface="Proxima Nova"/>
                <a:sym typeface="Proxima Nova"/>
              </a:rPr>
              <a:t>Таблица лидеров на уровне приложения</a:t>
            </a:r>
            <a:r>
              <a:rPr lang="ru-RU" sz="1200" dirty="0">
                <a:latin typeface="Proxima Nova" panose="020B0604020202020204" charset="0"/>
              </a:rPr>
              <a:t> </a:t>
            </a:r>
          </a:p>
        </p:txBody>
      </p:sp>
      <p:sp>
        <p:nvSpPr>
          <p:cNvPr id="12" name="TextBox 11">
            <a:extLst>
              <a:ext uri="{FF2B5EF4-FFF2-40B4-BE49-F238E27FC236}">
                <a16:creationId xmlns:a16="http://schemas.microsoft.com/office/drawing/2014/main" id="{20614165-ECCF-49F1-999E-5250E025734F}"/>
              </a:ext>
            </a:extLst>
          </p:cNvPr>
          <p:cNvSpPr txBox="1"/>
          <p:nvPr/>
        </p:nvSpPr>
        <p:spPr>
          <a:xfrm>
            <a:off x="5108772" y="3864589"/>
            <a:ext cx="2978700" cy="461665"/>
          </a:xfrm>
          <a:prstGeom prst="rect">
            <a:avLst/>
          </a:prstGeom>
          <a:noFill/>
        </p:spPr>
        <p:txBody>
          <a:bodyPr wrap="none" rtlCol="0">
            <a:spAutoFit/>
          </a:bodyPr>
          <a:lstStyle/>
          <a:p>
            <a:pPr algn="ctr"/>
            <a:r>
              <a:rPr lang="ru-RU" sz="1200" dirty="0">
                <a:latin typeface="Proxima Nova" panose="020B0604020202020204" charset="0"/>
              </a:rPr>
              <a:t>Рис. 13 </a:t>
            </a:r>
            <a:r>
              <a:rPr lang="ru" sz="1200" dirty="0">
                <a:solidFill>
                  <a:schemeClr val="dk1"/>
                </a:solidFill>
                <a:latin typeface="Proxima Nova" panose="020B0604020202020204" charset="0"/>
                <a:ea typeface="Proxima Nova"/>
                <a:cs typeface="Proxima Nova"/>
                <a:sym typeface="Proxima Nova"/>
              </a:rPr>
              <a:t>—</a:t>
            </a:r>
            <a:r>
              <a:rPr lang="ru-RU" sz="1200" dirty="0">
                <a:latin typeface="Proxima Nova" panose="020B0604020202020204" charset="0"/>
              </a:rPr>
              <a:t> Внутриигровой виджет с</a:t>
            </a:r>
          </a:p>
          <a:p>
            <a:pPr algn="ctr"/>
            <a:r>
              <a:rPr lang="ru-RU" sz="1200" dirty="0">
                <a:latin typeface="Proxima Nova" panose="020B0604020202020204" charset="0"/>
              </a:rPr>
              <a:t>информацией о завершившемся матче</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2"/>
          <p:cNvSpPr txBox="1">
            <a:spLocks noGrp="1"/>
          </p:cNvSpPr>
          <p:nvPr>
            <p:ph type="title"/>
          </p:nvPr>
        </p:nvSpPr>
        <p:spPr>
          <a:xfrm>
            <a:off x="311700" y="86683"/>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ru-RU" dirty="0"/>
              <a:t>Разработка отдельных уровней</a:t>
            </a:r>
            <a:endParaRPr dirty="0"/>
          </a:p>
        </p:txBody>
      </p:sp>
      <p:sp>
        <p:nvSpPr>
          <p:cNvPr id="166" name="Google Shape;166;p12"/>
          <p:cNvSpPr txBox="1">
            <a:spLocks noGrp="1"/>
          </p:cNvSpPr>
          <p:nvPr>
            <p:ph type="body" idx="1"/>
          </p:nvPr>
        </p:nvSpPr>
        <p:spPr>
          <a:xfrm>
            <a:off x="311700" y="885775"/>
            <a:ext cx="8520600" cy="4035123"/>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endParaRPr dirty="0">
              <a:solidFill>
                <a:srgbClr val="262626"/>
              </a:solidFill>
            </a:endParaRPr>
          </a:p>
        </p:txBody>
      </p:sp>
      <p:sp>
        <p:nvSpPr>
          <p:cNvPr id="167" name="Google Shape;16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ru" smtClean="0">
                <a:solidFill>
                  <a:schemeClr val="dk1"/>
                </a:solidFill>
                <a:latin typeface="Proxima Nova"/>
                <a:ea typeface="Proxima Nova"/>
                <a:cs typeface="Proxima Nova"/>
                <a:sym typeface="Proxima Nova"/>
              </a:rPr>
              <a:t>11</a:t>
            </a:fld>
            <a:r>
              <a:rPr lang="ru" dirty="0">
                <a:solidFill>
                  <a:schemeClr val="dk1"/>
                </a:solidFill>
                <a:latin typeface="Proxima Nova"/>
                <a:ea typeface="Proxima Nova"/>
                <a:cs typeface="Proxima Nova"/>
                <a:sym typeface="Proxima Nova"/>
              </a:rPr>
              <a:t>/13</a:t>
            </a:r>
            <a:endParaRPr dirty="0">
              <a:solidFill>
                <a:schemeClr val="dk1"/>
              </a:solidFill>
              <a:latin typeface="Proxima Nova"/>
              <a:ea typeface="Proxima Nova"/>
              <a:cs typeface="Proxima Nova"/>
              <a:sym typeface="Proxima Nova"/>
            </a:endParaRPr>
          </a:p>
        </p:txBody>
      </p:sp>
      <p:pic>
        <p:nvPicPr>
          <p:cNvPr id="7" name="Рисунок 6">
            <a:extLst>
              <a:ext uri="{FF2B5EF4-FFF2-40B4-BE49-F238E27FC236}">
                <a16:creationId xmlns:a16="http://schemas.microsoft.com/office/drawing/2014/main" id="{28016CFE-807B-4288-9A90-089B077349F3}"/>
              </a:ext>
            </a:extLst>
          </p:cNvPr>
          <p:cNvPicPr>
            <a:picLocks noChangeAspect="1"/>
          </p:cNvPicPr>
          <p:nvPr/>
        </p:nvPicPr>
        <p:blipFill>
          <a:blip r:embed="rId3"/>
          <a:stretch>
            <a:fillRect/>
          </a:stretch>
        </p:blipFill>
        <p:spPr>
          <a:xfrm>
            <a:off x="5061067" y="659383"/>
            <a:ext cx="3121474" cy="1755117"/>
          </a:xfrm>
          <a:prstGeom prst="rect">
            <a:avLst/>
          </a:prstGeom>
        </p:spPr>
      </p:pic>
      <p:pic>
        <p:nvPicPr>
          <p:cNvPr id="11" name="Рисунок 10">
            <a:extLst>
              <a:ext uri="{FF2B5EF4-FFF2-40B4-BE49-F238E27FC236}">
                <a16:creationId xmlns:a16="http://schemas.microsoft.com/office/drawing/2014/main" id="{AE1CCB55-CFBE-4ECE-A2B0-82F5EDE0C6A8}"/>
              </a:ext>
            </a:extLst>
          </p:cNvPr>
          <p:cNvPicPr>
            <a:picLocks noChangeAspect="1"/>
          </p:cNvPicPr>
          <p:nvPr/>
        </p:nvPicPr>
        <p:blipFill>
          <a:blip r:embed="rId4"/>
          <a:stretch>
            <a:fillRect/>
          </a:stretch>
        </p:blipFill>
        <p:spPr>
          <a:xfrm>
            <a:off x="5061067" y="2888782"/>
            <a:ext cx="3155831" cy="1774435"/>
          </a:xfrm>
          <a:prstGeom prst="rect">
            <a:avLst/>
          </a:prstGeom>
        </p:spPr>
      </p:pic>
      <p:pic>
        <p:nvPicPr>
          <p:cNvPr id="13" name="Рисунок 12">
            <a:extLst>
              <a:ext uri="{FF2B5EF4-FFF2-40B4-BE49-F238E27FC236}">
                <a16:creationId xmlns:a16="http://schemas.microsoft.com/office/drawing/2014/main" id="{4918CA76-C327-4816-AB37-6FECB09B031B}"/>
              </a:ext>
            </a:extLst>
          </p:cNvPr>
          <p:cNvPicPr>
            <a:picLocks noChangeAspect="1"/>
          </p:cNvPicPr>
          <p:nvPr/>
        </p:nvPicPr>
        <p:blipFill>
          <a:blip r:embed="rId5"/>
          <a:stretch>
            <a:fillRect/>
          </a:stretch>
        </p:blipFill>
        <p:spPr>
          <a:xfrm>
            <a:off x="808813" y="2888782"/>
            <a:ext cx="3121473" cy="1755117"/>
          </a:xfrm>
          <a:prstGeom prst="rect">
            <a:avLst/>
          </a:prstGeom>
        </p:spPr>
      </p:pic>
      <p:sp>
        <p:nvSpPr>
          <p:cNvPr id="14" name="TextBox 13">
            <a:extLst>
              <a:ext uri="{FF2B5EF4-FFF2-40B4-BE49-F238E27FC236}">
                <a16:creationId xmlns:a16="http://schemas.microsoft.com/office/drawing/2014/main" id="{A92849D0-103B-427B-BD71-877A37C0BCCB}"/>
              </a:ext>
            </a:extLst>
          </p:cNvPr>
          <p:cNvSpPr txBox="1"/>
          <p:nvPr/>
        </p:nvSpPr>
        <p:spPr>
          <a:xfrm>
            <a:off x="5685184" y="4663217"/>
            <a:ext cx="2157963" cy="276999"/>
          </a:xfrm>
          <a:prstGeom prst="rect">
            <a:avLst/>
          </a:prstGeom>
          <a:noFill/>
        </p:spPr>
        <p:txBody>
          <a:bodyPr wrap="none" rtlCol="0">
            <a:spAutoFit/>
          </a:bodyPr>
          <a:lstStyle/>
          <a:p>
            <a:r>
              <a:rPr lang="ru-RU" sz="1200" dirty="0">
                <a:latin typeface="Proxima Nova" panose="020B0604020202020204" charset="0"/>
              </a:rPr>
              <a:t>Рис.17 </a:t>
            </a:r>
            <a:r>
              <a:rPr lang="ru" sz="1200" dirty="0">
                <a:solidFill>
                  <a:schemeClr val="dk1"/>
                </a:solidFill>
                <a:latin typeface="Proxima Nova" panose="020B0604020202020204" charset="0"/>
                <a:ea typeface="Proxima Nova"/>
                <a:cs typeface="Proxima Nova"/>
                <a:sym typeface="Proxima Nova"/>
              </a:rPr>
              <a:t>— </a:t>
            </a:r>
            <a:r>
              <a:rPr lang="ru-RU" sz="1200" dirty="0">
                <a:solidFill>
                  <a:schemeClr val="dk1"/>
                </a:solidFill>
                <a:latin typeface="Proxima Nova" panose="020B0604020202020204" charset="0"/>
                <a:ea typeface="Proxima Nova"/>
                <a:cs typeface="Proxima Nova"/>
                <a:sym typeface="Proxima Nova"/>
              </a:rPr>
              <a:t>Основной уровень</a:t>
            </a:r>
            <a:endParaRPr lang="ru-RU" sz="1200" dirty="0">
              <a:latin typeface="Proxima Nova" panose="020B0604020202020204" charset="0"/>
            </a:endParaRPr>
          </a:p>
        </p:txBody>
      </p:sp>
      <p:sp>
        <p:nvSpPr>
          <p:cNvPr id="15" name="TextBox 14">
            <a:extLst>
              <a:ext uri="{FF2B5EF4-FFF2-40B4-BE49-F238E27FC236}">
                <a16:creationId xmlns:a16="http://schemas.microsoft.com/office/drawing/2014/main" id="{CB950714-6AD1-4ED1-BE66-5219BBA89D97}"/>
              </a:ext>
            </a:extLst>
          </p:cNvPr>
          <p:cNvSpPr txBox="1"/>
          <p:nvPr/>
        </p:nvSpPr>
        <p:spPr>
          <a:xfrm>
            <a:off x="929892" y="4643899"/>
            <a:ext cx="2879314" cy="276999"/>
          </a:xfrm>
          <a:prstGeom prst="rect">
            <a:avLst/>
          </a:prstGeom>
          <a:noFill/>
        </p:spPr>
        <p:txBody>
          <a:bodyPr wrap="none" rtlCol="0">
            <a:spAutoFit/>
          </a:bodyPr>
          <a:lstStyle/>
          <a:p>
            <a:r>
              <a:rPr lang="ru-RU" sz="1200" dirty="0">
                <a:latin typeface="Proxima Nova" panose="020B0604020202020204" charset="0"/>
              </a:rPr>
              <a:t>Рис. 16 </a:t>
            </a:r>
            <a:r>
              <a:rPr lang="ru" sz="1200" dirty="0">
                <a:solidFill>
                  <a:schemeClr val="dk1"/>
                </a:solidFill>
                <a:latin typeface="Proxima Nova" panose="020B0604020202020204" charset="0"/>
                <a:ea typeface="Proxima Nova"/>
                <a:cs typeface="Proxima Nova"/>
                <a:sym typeface="Proxima Nova"/>
              </a:rPr>
              <a:t>— </a:t>
            </a:r>
            <a:r>
              <a:rPr lang="ru-RU" sz="1200" dirty="0">
                <a:solidFill>
                  <a:schemeClr val="dk1"/>
                </a:solidFill>
                <a:latin typeface="Proxima Nova" panose="020B0604020202020204" charset="0"/>
                <a:ea typeface="Proxima Nova"/>
                <a:cs typeface="Proxima Nova"/>
                <a:sym typeface="Proxima Nova"/>
              </a:rPr>
              <a:t>Уровень лобби с виджетами</a:t>
            </a:r>
            <a:endParaRPr lang="ru-RU" sz="1200" dirty="0">
              <a:latin typeface="Proxima Nova" panose="020B0604020202020204" charset="0"/>
            </a:endParaRPr>
          </a:p>
        </p:txBody>
      </p:sp>
      <p:sp>
        <p:nvSpPr>
          <p:cNvPr id="16" name="TextBox 15">
            <a:extLst>
              <a:ext uri="{FF2B5EF4-FFF2-40B4-BE49-F238E27FC236}">
                <a16:creationId xmlns:a16="http://schemas.microsoft.com/office/drawing/2014/main" id="{E4719451-A558-4F6D-9CA5-B5626015F918}"/>
              </a:ext>
            </a:extLst>
          </p:cNvPr>
          <p:cNvSpPr txBox="1"/>
          <p:nvPr/>
        </p:nvSpPr>
        <p:spPr>
          <a:xfrm>
            <a:off x="4934483" y="2414500"/>
            <a:ext cx="3374642" cy="461665"/>
          </a:xfrm>
          <a:prstGeom prst="rect">
            <a:avLst/>
          </a:prstGeom>
          <a:noFill/>
        </p:spPr>
        <p:txBody>
          <a:bodyPr wrap="none" rtlCol="0">
            <a:spAutoFit/>
          </a:bodyPr>
          <a:lstStyle/>
          <a:p>
            <a:pPr algn="ctr"/>
            <a:r>
              <a:rPr lang="ru-RU" sz="1200" dirty="0">
                <a:latin typeface="Proxima Nova" panose="020B0604020202020204" charset="0"/>
              </a:rPr>
              <a:t>Рис. 15 </a:t>
            </a:r>
            <a:r>
              <a:rPr lang="ru" sz="1200" dirty="0">
                <a:solidFill>
                  <a:schemeClr val="dk1"/>
                </a:solidFill>
                <a:latin typeface="Proxima Nova" panose="020B0604020202020204" charset="0"/>
                <a:ea typeface="Proxima Nova"/>
                <a:cs typeface="Proxima Nova"/>
                <a:sym typeface="Proxima Nova"/>
              </a:rPr>
              <a:t>— </a:t>
            </a:r>
            <a:r>
              <a:rPr lang="ru-RU" sz="1200" dirty="0">
                <a:solidFill>
                  <a:schemeClr val="dk1"/>
                </a:solidFill>
                <a:latin typeface="Proxima Nova" panose="020B0604020202020204" charset="0"/>
                <a:ea typeface="Proxima Nova"/>
                <a:cs typeface="Proxima Nova"/>
                <a:sym typeface="Proxima Nova"/>
              </a:rPr>
              <a:t>Уровень лобби с взаимодействием</a:t>
            </a:r>
          </a:p>
          <a:p>
            <a:pPr algn="ctr"/>
            <a:r>
              <a:rPr lang="ru-RU" sz="1200" dirty="0">
                <a:solidFill>
                  <a:schemeClr val="dk1"/>
                </a:solidFill>
                <a:latin typeface="Proxima Nova" panose="020B0604020202020204" charset="0"/>
                <a:ea typeface="Proxima Nova"/>
                <a:cs typeface="Proxima Nova"/>
                <a:sym typeface="Proxima Nova"/>
              </a:rPr>
              <a:t>с игровым миром</a:t>
            </a:r>
            <a:endParaRPr lang="ru-RU" sz="1200" dirty="0">
              <a:latin typeface="Proxima Nova" panose="020B0604020202020204" charset="0"/>
            </a:endParaRPr>
          </a:p>
        </p:txBody>
      </p:sp>
      <p:sp>
        <p:nvSpPr>
          <p:cNvPr id="18" name="TextBox 17">
            <a:extLst>
              <a:ext uri="{FF2B5EF4-FFF2-40B4-BE49-F238E27FC236}">
                <a16:creationId xmlns:a16="http://schemas.microsoft.com/office/drawing/2014/main" id="{D148A035-00FD-4018-9590-8EB1AFE677F9}"/>
              </a:ext>
            </a:extLst>
          </p:cNvPr>
          <p:cNvSpPr txBox="1"/>
          <p:nvPr/>
        </p:nvSpPr>
        <p:spPr>
          <a:xfrm>
            <a:off x="678413" y="2417500"/>
            <a:ext cx="3382272" cy="276999"/>
          </a:xfrm>
          <a:prstGeom prst="rect">
            <a:avLst/>
          </a:prstGeom>
          <a:noFill/>
        </p:spPr>
        <p:txBody>
          <a:bodyPr wrap="square" rtlCol="0">
            <a:spAutoFit/>
          </a:bodyPr>
          <a:lstStyle/>
          <a:p>
            <a:pPr algn="ctr"/>
            <a:r>
              <a:rPr lang="ru-RU" sz="1200" dirty="0">
                <a:latin typeface="Proxima Nova" panose="020B0604020202020204" charset="0"/>
              </a:rPr>
              <a:t>Рис. 14 </a:t>
            </a:r>
            <a:r>
              <a:rPr lang="ru" sz="1200" dirty="0">
                <a:solidFill>
                  <a:schemeClr val="dk1"/>
                </a:solidFill>
                <a:latin typeface="Proxima Nova" panose="020B0604020202020204" charset="0"/>
                <a:ea typeface="Proxima Nova"/>
                <a:cs typeface="Proxima Nova"/>
                <a:sym typeface="Proxima Nova"/>
              </a:rPr>
              <a:t>— </a:t>
            </a:r>
            <a:r>
              <a:rPr lang="ru-RU" sz="1200" dirty="0">
                <a:solidFill>
                  <a:schemeClr val="dk1"/>
                </a:solidFill>
                <a:latin typeface="Proxima Nova" panose="020B0604020202020204" charset="0"/>
                <a:ea typeface="Proxima Nova"/>
                <a:cs typeface="Proxima Nova"/>
                <a:sym typeface="Proxima Nova"/>
              </a:rPr>
              <a:t>Главное меню</a:t>
            </a:r>
            <a:endParaRPr lang="ru-RU" sz="1200" dirty="0">
              <a:latin typeface="Proxima Nova" panose="020B0604020202020204" charset="0"/>
            </a:endParaRPr>
          </a:p>
        </p:txBody>
      </p:sp>
      <p:pic>
        <p:nvPicPr>
          <p:cNvPr id="19" name="Рисунок 18">
            <a:extLst>
              <a:ext uri="{FF2B5EF4-FFF2-40B4-BE49-F238E27FC236}">
                <a16:creationId xmlns:a16="http://schemas.microsoft.com/office/drawing/2014/main" id="{B483E9FE-2E8F-41E4-A1FD-800ADEFDE172}"/>
              </a:ext>
            </a:extLst>
          </p:cNvPr>
          <p:cNvPicPr>
            <a:picLocks noChangeAspect="1"/>
          </p:cNvPicPr>
          <p:nvPr/>
        </p:nvPicPr>
        <p:blipFill>
          <a:blip r:embed="rId6"/>
          <a:stretch>
            <a:fillRect/>
          </a:stretch>
        </p:blipFill>
        <p:spPr>
          <a:xfrm>
            <a:off x="808813" y="659383"/>
            <a:ext cx="3121473" cy="175511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4"/>
          <p:cNvSpPr txBox="1">
            <a:spLocks noGrp="1"/>
          </p:cNvSpPr>
          <p:nvPr>
            <p:ph type="title"/>
          </p:nvPr>
        </p:nvSpPr>
        <p:spPr>
          <a:xfrm>
            <a:off x="311700" y="246254"/>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ru"/>
              <a:t>Заключение</a:t>
            </a:r>
            <a:endParaRPr/>
          </a:p>
        </p:txBody>
      </p:sp>
      <p:sp>
        <p:nvSpPr>
          <p:cNvPr id="180" name="Google Shape;180;p14"/>
          <p:cNvSpPr txBox="1">
            <a:spLocks noGrp="1"/>
          </p:cNvSpPr>
          <p:nvPr>
            <p:ph type="body" idx="1"/>
          </p:nvPr>
        </p:nvSpPr>
        <p:spPr>
          <a:xfrm>
            <a:off x="311700" y="818954"/>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ru" dirty="0">
                <a:solidFill>
                  <a:schemeClr val="dk1"/>
                </a:solidFill>
              </a:rPr>
              <a:t>В результате работы были выполнены следующие задачи:</a:t>
            </a:r>
            <a:endParaRPr dirty="0">
              <a:solidFill>
                <a:schemeClr val="dk1"/>
              </a:solidFill>
            </a:endParaRPr>
          </a:p>
          <a:p>
            <a:pPr marL="360000" lvl="0" indent="-324000" algn="l" rtl="0">
              <a:lnSpc>
                <a:spcPct val="115000"/>
              </a:lnSpc>
              <a:spcBef>
                <a:spcPts val="600"/>
              </a:spcBef>
              <a:spcAft>
                <a:spcPts val="0"/>
              </a:spcAft>
              <a:buClr>
                <a:schemeClr val="dk1"/>
              </a:buClr>
              <a:buSzPts val="1800"/>
              <a:buChar char="●"/>
            </a:pPr>
            <a:r>
              <a:rPr lang="ru" dirty="0">
                <a:solidFill>
                  <a:schemeClr val="dk1"/>
                </a:solidFill>
              </a:rPr>
              <a:t>Изучены принципы сетевого программирования в Unreal Engine 4</a:t>
            </a:r>
            <a:r>
              <a:rPr lang="en-US" dirty="0">
                <a:solidFill>
                  <a:schemeClr val="dk1"/>
                </a:solidFill>
              </a:rPr>
              <a:t>;</a:t>
            </a:r>
            <a:endParaRPr dirty="0">
              <a:solidFill>
                <a:schemeClr val="dk1"/>
              </a:solidFill>
            </a:endParaRPr>
          </a:p>
          <a:p>
            <a:pPr marL="360000" lvl="0" indent="-324000" algn="l" rtl="0">
              <a:lnSpc>
                <a:spcPct val="115000"/>
              </a:lnSpc>
              <a:spcBef>
                <a:spcPts val="300"/>
              </a:spcBef>
              <a:spcAft>
                <a:spcPts val="0"/>
              </a:spcAft>
              <a:buClr>
                <a:schemeClr val="dk1"/>
              </a:buClr>
              <a:buSzPts val="1800"/>
              <a:buChar char="●"/>
            </a:pPr>
            <a:r>
              <a:rPr lang="ru-RU" dirty="0">
                <a:solidFill>
                  <a:schemeClr val="dk1"/>
                </a:solidFill>
              </a:rPr>
              <a:t>Изучены принципы создания интерактивных виджетов</a:t>
            </a:r>
            <a:r>
              <a:rPr lang="en-US" dirty="0">
                <a:solidFill>
                  <a:schemeClr val="dk1"/>
                </a:solidFill>
              </a:rPr>
              <a:t>;</a:t>
            </a:r>
          </a:p>
          <a:p>
            <a:pPr marL="360000" lvl="0" indent="-324000" algn="l" rtl="0">
              <a:lnSpc>
                <a:spcPct val="115000"/>
              </a:lnSpc>
              <a:spcBef>
                <a:spcPts val="300"/>
              </a:spcBef>
              <a:spcAft>
                <a:spcPts val="0"/>
              </a:spcAft>
              <a:buClr>
                <a:schemeClr val="dk1"/>
              </a:buClr>
              <a:buSzPts val="1800"/>
              <a:buChar char="●"/>
            </a:pPr>
            <a:r>
              <a:rPr lang="ru-RU" dirty="0">
                <a:solidFill>
                  <a:schemeClr val="dk1"/>
                </a:solidFill>
              </a:rPr>
              <a:t>Получены практические навыки работы с онлайн подсистемой в </a:t>
            </a:r>
            <a:r>
              <a:rPr lang="en-US" dirty="0">
                <a:solidFill>
                  <a:schemeClr val="dk1"/>
                </a:solidFill>
              </a:rPr>
              <a:t>Unreal Engine 4;</a:t>
            </a:r>
          </a:p>
          <a:p>
            <a:pPr marL="360000" indent="-324000">
              <a:spcBef>
                <a:spcPts val="300"/>
              </a:spcBef>
              <a:buClr>
                <a:schemeClr val="dk1"/>
              </a:buClr>
            </a:pPr>
            <a:r>
              <a:rPr lang="ru-RU" dirty="0">
                <a:solidFill>
                  <a:schemeClr val="dk1"/>
                </a:solidFill>
              </a:rPr>
              <a:t>Реализована автоматическая система начисления очков и таблица лидеров на уровне приложения</a:t>
            </a:r>
            <a:r>
              <a:rPr lang="en-US" dirty="0">
                <a:solidFill>
                  <a:schemeClr val="dk1"/>
                </a:solidFill>
              </a:rPr>
              <a:t>;</a:t>
            </a:r>
            <a:endParaRPr lang="ru-RU" dirty="0">
              <a:solidFill>
                <a:schemeClr val="dk1"/>
              </a:solidFill>
            </a:endParaRPr>
          </a:p>
          <a:p>
            <a:pPr marL="360000" indent="-324000">
              <a:spcBef>
                <a:spcPts val="300"/>
              </a:spcBef>
              <a:buClr>
                <a:schemeClr val="dk1"/>
              </a:buClr>
            </a:pPr>
            <a:r>
              <a:rPr lang="ru-RU" dirty="0">
                <a:solidFill>
                  <a:schemeClr val="dk1"/>
                </a:solidFill>
              </a:rPr>
              <a:t>Реализованы три вида лобби для вариативного использования шаблона.</a:t>
            </a:r>
          </a:p>
          <a:p>
            <a:pPr marL="36000" indent="0">
              <a:spcBef>
                <a:spcPts val="300"/>
              </a:spcBef>
              <a:buClr>
                <a:schemeClr val="dk1"/>
              </a:buClr>
              <a:buNone/>
            </a:pPr>
            <a:endParaRPr lang="ru-RU" dirty="0">
              <a:solidFill>
                <a:schemeClr val="dk1"/>
              </a:solidFill>
            </a:endParaRPr>
          </a:p>
          <a:p>
            <a:pPr marL="360000" lvl="0" indent="-324000" algn="l" rtl="0">
              <a:lnSpc>
                <a:spcPct val="115000"/>
              </a:lnSpc>
              <a:spcBef>
                <a:spcPts val="300"/>
              </a:spcBef>
              <a:spcAft>
                <a:spcPts val="0"/>
              </a:spcAft>
              <a:buClr>
                <a:schemeClr val="dk1"/>
              </a:buClr>
              <a:buSzPts val="1800"/>
              <a:buChar char="●"/>
            </a:pPr>
            <a:endParaRPr lang="en-US" dirty="0">
              <a:solidFill>
                <a:schemeClr val="dk1"/>
              </a:solidFill>
            </a:endParaRPr>
          </a:p>
          <a:p>
            <a:pPr marL="360000" lvl="0" indent="-324000" algn="l" rtl="0">
              <a:lnSpc>
                <a:spcPct val="115000"/>
              </a:lnSpc>
              <a:spcBef>
                <a:spcPts val="300"/>
              </a:spcBef>
              <a:spcAft>
                <a:spcPts val="0"/>
              </a:spcAft>
              <a:buClr>
                <a:schemeClr val="dk1"/>
              </a:buClr>
              <a:buSzPts val="1800"/>
              <a:buChar char="●"/>
            </a:pPr>
            <a:endParaRPr dirty="0">
              <a:solidFill>
                <a:schemeClr val="dk1"/>
              </a:solidFill>
            </a:endParaRPr>
          </a:p>
        </p:txBody>
      </p:sp>
      <p:sp>
        <p:nvSpPr>
          <p:cNvPr id="181" name="Google Shape;18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ru" smtClean="0"/>
              <a:t>12</a:t>
            </a:fld>
            <a:r>
              <a:rPr lang="ru" dirty="0"/>
              <a:t>/1</a:t>
            </a:r>
            <a:r>
              <a:rPr lang="en-US" dirty="0"/>
              <a:t>2</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2"/>
          <p:cNvSpPr txBox="1">
            <a:spLocks noGrp="1"/>
          </p:cNvSpPr>
          <p:nvPr>
            <p:ph type="title"/>
          </p:nvPr>
        </p:nvSpPr>
        <p:spPr>
          <a:xfrm>
            <a:off x="322149" y="255853"/>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ru" dirty="0"/>
              <a:t>Введение</a:t>
            </a:r>
            <a:endParaRPr dirty="0"/>
          </a:p>
        </p:txBody>
      </p:sp>
      <p:sp>
        <p:nvSpPr>
          <p:cNvPr id="69" name="Google Shape;69;p2"/>
          <p:cNvSpPr txBox="1">
            <a:spLocks noGrp="1"/>
          </p:cNvSpPr>
          <p:nvPr>
            <p:ph type="body" idx="1"/>
          </p:nvPr>
        </p:nvSpPr>
        <p:spPr>
          <a:xfrm>
            <a:off x="232944" y="808157"/>
            <a:ext cx="8699010" cy="56978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SzPts val="1800"/>
              <a:buNone/>
            </a:pPr>
            <a:r>
              <a:rPr lang="ru" dirty="0">
                <a:solidFill>
                  <a:schemeClr val="dk1"/>
                </a:solidFill>
              </a:rPr>
              <a:t>Сетевые компоненты — это элементы, лежащие в основе сетевого приложения.</a:t>
            </a:r>
            <a:endParaRPr dirty="0">
              <a:solidFill>
                <a:schemeClr val="dk1"/>
              </a:solidFill>
            </a:endParaRPr>
          </a:p>
        </p:txBody>
      </p:sp>
      <p:sp>
        <p:nvSpPr>
          <p:cNvPr id="70" name="Google Shape;70;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ru" smtClean="0">
                <a:solidFill>
                  <a:schemeClr val="dk1"/>
                </a:solidFill>
                <a:latin typeface="Proxima Nova"/>
                <a:ea typeface="Proxima Nova"/>
                <a:cs typeface="Proxima Nova"/>
                <a:sym typeface="Proxima Nova"/>
              </a:rPr>
              <a:t>2</a:t>
            </a:fld>
            <a:r>
              <a:rPr lang="ru" dirty="0"/>
              <a:t>/1</a:t>
            </a:r>
            <a:r>
              <a:rPr lang="en-US" dirty="0"/>
              <a:t>3</a:t>
            </a:r>
            <a:endParaRPr dirty="0">
              <a:solidFill>
                <a:schemeClr val="dk1"/>
              </a:solidFill>
              <a:latin typeface="Proxima Nova"/>
              <a:ea typeface="Proxima Nova"/>
              <a:cs typeface="Proxima Nova"/>
              <a:sym typeface="Proxima Nova"/>
            </a:endParaRPr>
          </a:p>
        </p:txBody>
      </p:sp>
      <p:sp>
        <p:nvSpPr>
          <p:cNvPr id="71" name="Google Shape;71;p2"/>
          <p:cNvSpPr txBox="1"/>
          <p:nvPr/>
        </p:nvSpPr>
        <p:spPr>
          <a:xfrm>
            <a:off x="5054880" y="1303287"/>
            <a:ext cx="3413627" cy="830966"/>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400"/>
              <a:buFont typeface="Arial"/>
              <a:buNone/>
            </a:pPr>
            <a:r>
              <a:rPr lang="ru" sz="1400" b="0" i="0" u="none" strike="noStrike" cap="none" dirty="0">
                <a:solidFill>
                  <a:srgbClr val="000000"/>
                </a:solidFill>
                <a:latin typeface="Proxima Nova"/>
                <a:ea typeface="Proxima Nova"/>
                <a:cs typeface="Proxima Nova"/>
                <a:sym typeface="Proxima Nova"/>
              </a:rPr>
              <a:t>Сетевые элементы, относящиеся</a:t>
            </a:r>
            <a:endParaRPr sz="1400" b="0" i="0" u="none" strike="noStrike" cap="none" dirty="0">
              <a:solidFill>
                <a:srgbClr val="000000"/>
              </a:solidFill>
              <a:latin typeface="Proxima Nova"/>
              <a:ea typeface="Proxima Nova"/>
              <a:cs typeface="Proxima Nova"/>
              <a:sym typeface="Proxima Nova"/>
            </a:endParaRPr>
          </a:p>
          <a:p>
            <a:pPr marL="0" marR="0" lvl="0" indent="0" algn="ctr" rtl="0">
              <a:lnSpc>
                <a:spcPct val="150000"/>
              </a:lnSpc>
              <a:spcBef>
                <a:spcPts val="0"/>
              </a:spcBef>
              <a:spcAft>
                <a:spcPts val="0"/>
              </a:spcAft>
              <a:buClr>
                <a:srgbClr val="000000"/>
              </a:buClr>
              <a:buSzPts val="1400"/>
              <a:buFont typeface="Arial"/>
              <a:buNone/>
            </a:pPr>
            <a:r>
              <a:rPr lang="ru" sz="1400" b="0" i="0" u="none" strike="noStrike" cap="none" dirty="0">
                <a:solidFill>
                  <a:srgbClr val="000000"/>
                </a:solidFill>
                <a:latin typeface="Proxima Nova"/>
                <a:ea typeface="Proxima Nova"/>
                <a:cs typeface="Proxima Nova"/>
                <a:sym typeface="Proxima Nova"/>
              </a:rPr>
              <a:t>к </a:t>
            </a:r>
            <a:r>
              <a:rPr lang="ru-RU" sz="1400" b="0" i="0" u="none" strike="noStrike" cap="none" dirty="0">
                <a:solidFill>
                  <a:srgbClr val="000000"/>
                </a:solidFill>
                <a:latin typeface="Proxima Nova"/>
                <a:ea typeface="Proxima Nova"/>
                <a:cs typeface="Proxima Nova"/>
                <a:sym typeface="Proxima Nova"/>
              </a:rPr>
              <a:t>взаимодействию </a:t>
            </a:r>
            <a:r>
              <a:rPr lang="ru-RU" dirty="0">
                <a:latin typeface="Proxima Nova"/>
                <a:ea typeface="Proxima Nova"/>
                <a:cs typeface="Proxima Nova"/>
                <a:sym typeface="Proxima Nova"/>
              </a:rPr>
              <a:t>игроков</a:t>
            </a:r>
            <a:endParaRPr sz="1400" b="0" i="0" u="none" strike="noStrike" cap="none" dirty="0">
              <a:solidFill>
                <a:srgbClr val="000000"/>
              </a:solidFill>
              <a:latin typeface="Proxima Nova"/>
              <a:ea typeface="Proxima Nova"/>
              <a:cs typeface="Proxima Nova"/>
              <a:sym typeface="Proxima Nova"/>
            </a:endParaRPr>
          </a:p>
        </p:txBody>
      </p:sp>
      <p:sp>
        <p:nvSpPr>
          <p:cNvPr id="72" name="Google Shape;72;p2"/>
          <p:cNvSpPr txBox="1"/>
          <p:nvPr/>
        </p:nvSpPr>
        <p:spPr>
          <a:xfrm>
            <a:off x="4581253" y="2207753"/>
            <a:ext cx="4360882" cy="2585293"/>
          </a:xfrm>
          <a:prstGeom prst="rect">
            <a:avLst/>
          </a:prstGeom>
          <a:noFill/>
          <a:ln>
            <a:noFill/>
          </a:ln>
        </p:spPr>
        <p:txBody>
          <a:bodyPr spcFirstLastPara="1" wrap="square" lIns="91425" tIns="91425" rIns="91425" bIns="91425" anchor="t" anchorCtr="0">
            <a:spAutoFit/>
          </a:bodyPr>
          <a:lstStyle/>
          <a:p>
            <a:pPr marL="324000" marR="0" lvl="0" indent="-251999" algn="l" rtl="0">
              <a:lnSpc>
                <a:spcPct val="150000"/>
              </a:lnSpc>
              <a:spcBef>
                <a:spcPts val="0"/>
              </a:spcBef>
              <a:spcAft>
                <a:spcPts val="0"/>
              </a:spcAft>
              <a:buClr>
                <a:srgbClr val="000000"/>
              </a:buClr>
              <a:buSzPts val="1400"/>
              <a:buFont typeface="Proxima Nova"/>
              <a:buAutoNum type="arabicPeriod"/>
            </a:pPr>
            <a:r>
              <a:rPr lang="ru-RU" sz="1300" dirty="0">
                <a:latin typeface="Proxima Nova"/>
                <a:ea typeface="Proxima Nova"/>
                <a:cs typeface="Proxima Nova"/>
                <a:sym typeface="Proxima Nova"/>
              </a:rPr>
              <a:t>Изменение состояний объектов</a:t>
            </a:r>
            <a:r>
              <a:rPr lang="en-US" sz="1300" dirty="0">
                <a:latin typeface="Proxima Nova"/>
                <a:ea typeface="Proxima Nova"/>
                <a:cs typeface="Proxima Nova"/>
                <a:sym typeface="Proxima Nova"/>
              </a:rPr>
              <a:t>;</a:t>
            </a:r>
            <a:endParaRPr sz="1300" b="0" i="0" u="none" strike="noStrike" cap="none" dirty="0">
              <a:solidFill>
                <a:srgbClr val="000000"/>
              </a:solidFill>
              <a:latin typeface="Proxima Nova"/>
              <a:ea typeface="Proxima Nova"/>
              <a:cs typeface="Proxima Nova"/>
              <a:sym typeface="Proxima Nova"/>
            </a:endParaRPr>
          </a:p>
          <a:p>
            <a:pPr marL="324000" marR="0" lvl="0" indent="-251999" algn="l" rtl="0">
              <a:lnSpc>
                <a:spcPct val="150000"/>
              </a:lnSpc>
              <a:spcBef>
                <a:spcPts val="0"/>
              </a:spcBef>
              <a:spcAft>
                <a:spcPts val="0"/>
              </a:spcAft>
              <a:buClr>
                <a:srgbClr val="000000"/>
              </a:buClr>
              <a:buSzPts val="1400"/>
              <a:buFont typeface="Proxima Nova"/>
              <a:buAutoNum type="arabicPeriod"/>
            </a:pPr>
            <a:r>
              <a:rPr lang="ru-RU" sz="1300" b="0" i="0" u="none" strike="noStrike" cap="none" dirty="0">
                <a:solidFill>
                  <a:srgbClr val="000000"/>
                </a:solidFill>
                <a:latin typeface="Proxima Nova"/>
                <a:ea typeface="Proxima Nova"/>
                <a:cs typeface="Proxima Nova"/>
                <a:sym typeface="Proxima Nova"/>
              </a:rPr>
              <a:t>Запрос настроек </a:t>
            </a:r>
            <a:r>
              <a:rPr lang="ru-RU" sz="1300" dirty="0">
                <a:latin typeface="Proxima Nova"/>
                <a:ea typeface="Proxima Nova"/>
                <a:cs typeface="Proxima Nova"/>
                <a:sym typeface="Proxima Nova"/>
              </a:rPr>
              <a:t>виртуального пространства </a:t>
            </a:r>
            <a:r>
              <a:rPr lang="ru-RU" sz="1300" b="0" i="0" u="none" strike="noStrike" cap="none" dirty="0">
                <a:solidFill>
                  <a:srgbClr val="000000"/>
                </a:solidFill>
                <a:latin typeface="Proxima Nova"/>
                <a:ea typeface="Proxima Nova"/>
                <a:cs typeface="Proxima Nova"/>
                <a:sym typeface="Proxima Nova"/>
              </a:rPr>
              <a:t>с сервера на клиент</a:t>
            </a:r>
            <a:r>
              <a:rPr lang="en-US" sz="1300" b="0" i="0" u="none" strike="noStrike" cap="none" dirty="0">
                <a:solidFill>
                  <a:srgbClr val="000000"/>
                </a:solidFill>
                <a:latin typeface="Proxima Nova"/>
                <a:ea typeface="Proxima Nova"/>
                <a:cs typeface="Proxima Nova"/>
                <a:sym typeface="Proxima Nova"/>
              </a:rPr>
              <a:t>;</a:t>
            </a:r>
            <a:endParaRPr sz="1300" b="0" i="0" u="none" strike="noStrike" cap="none" dirty="0">
              <a:solidFill>
                <a:srgbClr val="000000"/>
              </a:solidFill>
              <a:latin typeface="Proxima Nova"/>
              <a:ea typeface="Proxima Nova"/>
              <a:cs typeface="Proxima Nova"/>
              <a:sym typeface="Proxima Nova"/>
            </a:endParaRPr>
          </a:p>
          <a:p>
            <a:pPr marL="324000" marR="0" lvl="0" indent="-251999" algn="l" rtl="0">
              <a:lnSpc>
                <a:spcPct val="150000"/>
              </a:lnSpc>
              <a:spcBef>
                <a:spcPts val="0"/>
              </a:spcBef>
              <a:spcAft>
                <a:spcPts val="0"/>
              </a:spcAft>
              <a:buClr>
                <a:srgbClr val="000000"/>
              </a:buClr>
              <a:buSzPts val="1400"/>
              <a:buFont typeface="Proxima Nova"/>
              <a:buAutoNum type="arabicPeriod"/>
            </a:pPr>
            <a:r>
              <a:rPr lang="ru" sz="1300" b="0" i="0" u="none" strike="noStrike" cap="none" dirty="0">
                <a:solidFill>
                  <a:srgbClr val="000000"/>
                </a:solidFill>
                <a:latin typeface="Proxima Nova"/>
                <a:ea typeface="Proxima Nova"/>
                <a:cs typeface="Proxima Nova"/>
                <a:sym typeface="Proxima Nova"/>
              </a:rPr>
              <a:t>Создание виджет</a:t>
            </a:r>
            <a:r>
              <a:rPr lang="ru-RU" sz="1300" b="0" i="0" u="none" strike="noStrike" cap="none" dirty="0">
                <a:solidFill>
                  <a:srgbClr val="000000"/>
                </a:solidFill>
                <a:latin typeface="Proxima Nova"/>
                <a:ea typeface="Proxima Nova"/>
                <a:cs typeface="Proxima Nova"/>
                <a:sym typeface="Proxima Nova"/>
              </a:rPr>
              <a:t>ов</a:t>
            </a:r>
            <a:r>
              <a:rPr lang="ru" sz="1300" b="0" i="0" u="none" strike="noStrike" cap="none" dirty="0">
                <a:solidFill>
                  <a:srgbClr val="000000"/>
                </a:solidFill>
                <a:latin typeface="Proxima Nova"/>
                <a:ea typeface="Proxima Nova"/>
                <a:cs typeface="Proxima Nova"/>
                <a:sym typeface="Proxima Nova"/>
              </a:rPr>
              <a:t> с информацией о пользователях </a:t>
            </a:r>
            <a:r>
              <a:rPr lang="ru-RU" sz="1300" b="0" i="0" u="none" strike="noStrike" cap="none" dirty="0">
                <a:solidFill>
                  <a:srgbClr val="000000"/>
                </a:solidFill>
                <a:latin typeface="Proxima Nova"/>
                <a:ea typeface="Proxima Nova"/>
                <a:cs typeface="Proxima Nova"/>
                <a:sym typeface="Proxima Nova"/>
              </a:rPr>
              <a:t>и </a:t>
            </a:r>
            <a:r>
              <a:rPr lang="ru-RU" sz="1300" dirty="0">
                <a:latin typeface="Proxima Nova"/>
                <a:ea typeface="Proxima Nova"/>
                <a:cs typeface="Proxima Nova"/>
                <a:sym typeface="Proxima Nova"/>
              </a:rPr>
              <a:t>виртуальном пространстве</a:t>
            </a:r>
            <a:r>
              <a:rPr lang="en-US" sz="1300" dirty="0">
                <a:latin typeface="Proxima Nova"/>
                <a:ea typeface="Proxima Nova"/>
                <a:cs typeface="Proxima Nova"/>
                <a:sym typeface="Proxima Nova"/>
              </a:rPr>
              <a:t>;</a:t>
            </a:r>
            <a:endParaRPr sz="1300" b="0" i="0" u="none" strike="noStrike" cap="none" dirty="0">
              <a:solidFill>
                <a:srgbClr val="000000"/>
              </a:solidFill>
              <a:latin typeface="Proxima Nova"/>
              <a:ea typeface="Proxima Nova"/>
              <a:cs typeface="Proxima Nova"/>
              <a:sym typeface="Proxima Nova"/>
            </a:endParaRPr>
          </a:p>
          <a:p>
            <a:pPr marL="324000" marR="0" lvl="0" indent="-251999" algn="l" rtl="0">
              <a:lnSpc>
                <a:spcPct val="150000"/>
              </a:lnSpc>
              <a:spcBef>
                <a:spcPts val="0"/>
              </a:spcBef>
              <a:spcAft>
                <a:spcPts val="0"/>
              </a:spcAft>
              <a:buClr>
                <a:srgbClr val="000000"/>
              </a:buClr>
              <a:buSzPts val="1400"/>
              <a:buFont typeface="Proxima Nova"/>
              <a:buAutoNum type="arabicPeriod"/>
            </a:pPr>
            <a:r>
              <a:rPr lang="ru" sz="1300" b="0" i="0" u="none" strike="noStrike" cap="none" dirty="0">
                <a:solidFill>
                  <a:srgbClr val="000000"/>
                </a:solidFill>
                <a:latin typeface="Proxima Nova"/>
                <a:ea typeface="Proxima Nova"/>
                <a:cs typeface="Proxima Nova"/>
                <a:sym typeface="Proxima Nova"/>
              </a:rPr>
              <a:t>Создание динамическ</a:t>
            </a:r>
            <a:r>
              <a:rPr lang="ru-RU" sz="1300" b="0" i="0" u="none" strike="noStrike" cap="none" dirty="0">
                <a:solidFill>
                  <a:srgbClr val="000000"/>
                </a:solidFill>
                <a:latin typeface="Proxima Nova"/>
                <a:ea typeface="Proxima Nova"/>
                <a:cs typeface="Proxima Nova"/>
                <a:sym typeface="Proxima Nova"/>
              </a:rPr>
              <a:t>их</a:t>
            </a:r>
            <a:r>
              <a:rPr lang="ru" sz="1300" b="0" i="0" u="none" strike="noStrike" cap="none" dirty="0">
                <a:solidFill>
                  <a:srgbClr val="000000"/>
                </a:solidFill>
                <a:latin typeface="Proxima Nova"/>
                <a:ea typeface="Proxima Nova"/>
                <a:cs typeface="Proxima Nova"/>
                <a:sym typeface="Proxima Nova"/>
              </a:rPr>
              <a:t> виджет</a:t>
            </a:r>
            <a:r>
              <a:rPr lang="ru-RU" sz="1300" b="0" i="0" u="none" strike="noStrike" cap="none" dirty="0">
                <a:solidFill>
                  <a:srgbClr val="000000"/>
                </a:solidFill>
                <a:latin typeface="Proxima Nova"/>
                <a:ea typeface="Proxima Nova"/>
                <a:cs typeface="Proxima Nova"/>
                <a:sym typeface="Proxima Nova"/>
              </a:rPr>
              <a:t>ов</a:t>
            </a:r>
            <a:r>
              <a:rPr lang="ru" sz="1300" b="0" i="0" u="none" strike="noStrike" cap="none" dirty="0">
                <a:solidFill>
                  <a:srgbClr val="000000"/>
                </a:solidFill>
                <a:latin typeface="Proxima Nova"/>
                <a:ea typeface="Proxima Nova"/>
                <a:cs typeface="Proxima Nova"/>
                <a:sym typeface="Proxima Nova"/>
              </a:rPr>
              <a:t> интерфейса;</a:t>
            </a:r>
          </a:p>
          <a:p>
            <a:pPr marL="324000" indent="-251999">
              <a:lnSpc>
                <a:spcPct val="150000"/>
              </a:lnSpc>
              <a:buSzPts val="1400"/>
              <a:buFont typeface="Proxima Nova"/>
              <a:buAutoNum type="arabicPeriod"/>
            </a:pPr>
            <a:r>
              <a:rPr lang="ru-RU" sz="1300" b="0" i="0" u="none" strike="noStrike" cap="none" dirty="0">
                <a:solidFill>
                  <a:srgbClr val="000000"/>
                </a:solidFill>
                <a:latin typeface="Proxima Nova"/>
                <a:ea typeface="Proxima Nova"/>
                <a:cs typeface="Proxima Nova"/>
                <a:sym typeface="Proxima Nova"/>
              </a:rPr>
              <a:t>Механизм восстановления исходного состояния пользователя.</a:t>
            </a:r>
          </a:p>
        </p:txBody>
      </p:sp>
      <p:sp>
        <p:nvSpPr>
          <p:cNvPr id="73" name="Google Shape;73;p2"/>
          <p:cNvSpPr txBox="1"/>
          <p:nvPr/>
        </p:nvSpPr>
        <p:spPr>
          <a:xfrm>
            <a:off x="419699" y="1219993"/>
            <a:ext cx="3799485" cy="1477297"/>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400"/>
              <a:buFont typeface="Arial"/>
              <a:buNone/>
            </a:pPr>
            <a:r>
              <a:rPr lang="ru" sz="1400" b="0" i="0" u="none" strike="noStrike" cap="none" dirty="0">
                <a:solidFill>
                  <a:srgbClr val="000000"/>
                </a:solidFill>
                <a:latin typeface="Proxima Nova"/>
                <a:ea typeface="Proxima Nova"/>
                <a:cs typeface="Proxima Nova"/>
                <a:sym typeface="Proxima Nova"/>
              </a:rPr>
              <a:t>Сетевые элементы, относящиеся</a:t>
            </a:r>
            <a:endParaRPr sz="1400" b="0" i="0" u="none" strike="noStrike" cap="none" dirty="0">
              <a:solidFill>
                <a:srgbClr val="000000"/>
              </a:solidFill>
              <a:latin typeface="Proxima Nova"/>
              <a:ea typeface="Proxima Nova"/>
              <a:cs typeface="Proxima Nova"/>
              <a:sym typeface="Proxima Nova"/>
            </a:endParaRPr>
          </a:p>
          <a:p>
            <a:pPr marL="0" marR="0" lvl="0" indent="0" algn="ctr" rtl="0">
              <a:lnSpc>
                <a:spcPct val="150000"/>
              </a:lnSpc>
              <a:spcBef>
                <a:spcPts val="0"/>
              </a:spcBef>
              <a:spcAft>
                <a:spcPts val="0"/>
              </a:spcAft>
              <a:buClr>
                <a:srgbClr val="000000"/>
              </a:buClr>
              <a:buSzPts val="1400"/>
              <a:buFont typeface="Arial"/>
              <a:buNone/>
            </a:pPr>
            <a:r>
              <a:rPr lang="ru" sz="1400" b="0" i="0" u="none" strike="noStrike" cap="none" dirty="0">
                <a:solidFill>
                  <a:srgbClr val="000000"/>
                </a:solidFill>
                <a:latin typeface="Proxima Nova"/>
                <a:ea typeface="Proxima Nova"/>
                <a:cs typeface="Proxima Nova"/>
                <a:sym typeface="Proxima Nova"/>
              </a:rPr>
              <a:t>к организации функционирования инфраструктуры многопользовательских приложений:</a:t>
            </a:r>
            <a:endParaRPr sz="1400" b="0" i="0" u="none" strike="noStrike" cap="none" dirty="0">
              <a:solidFill>
                <a:srgbClr val="000000"/>
              </a:solidFill>
              <a:latin typeface="Proxima Nova"/>
              <a:ea typeface="Proxima Nova"/>
              <a:cs typeface="Proxima Nova"/>
              <a:sym typeface="Proxima Nova"/>
            </a:endParaRPr>
          </a:p>
        </p:txBody>
      </p:sp>
      <p:sp>
        <p:nvSpPr>
          <p:cNvPr id="74" name="Google Shape;74;p2"/>
          <p:cNvSpPr txBox="1"/>
          <p:nvPr/>
        </p:nvSpPr>
        <p:spPr>
          <a:xfrm>
            <a:off x="414099" y="2607863"/>
            <a:ext cx="3991840" cy="2185183"/>
          </a:xfrm>
          <a:prstGeom prst="rect">
            <a:avLst/>
          </a:prstGeom>
          <a:noFill/>
          <a:ln>
            <a:noFill/>
          </a:ln>
        </p:spPr>
        <p:txBody>
          <a:bodyPr spcFirstLastPara="1" wrap="square" lIns="91425" tIns="91425" rIns="91425" bIns="91425" anchor="t" anchorCtr="0">
            <a:spAutoFit/>
          </a:bodyPr>
          <a:lstStyle/>
          <a:p>
            <a:pPr marL="324000" marR="0" lvl="0" indent="-251999" algn="l" rtl="0">
              <a:lnSpc>
                <a:spcPct val="200000"/>
              </a:lnSpc>
              <a:spcBef>
                <a:spcPts val="0"/>
              </a:spcBef>
              <a:spcAft>
                <a:spcPts val="0"/>
              </a:spcAft>
              <a:buClr>
                <a:srgbClr val="000000"/>
              </a:buClr>
              <a:buSzPts val="1400"/>
              <a:buFont typeface="Proxima Nova"/>
              <a:buAutoNum type="arabicPeriod"/>
            </a:pPr>
            <a:r>
              <a:rPr lang="ru" sz="1300" b="0" i="0" u="none" strike="noStrike" cap="none" dirty="0">
                <a:solidFill>
                  <a:srgbClr val="000000"/>
                </a:solidFill>
                <a:latin typeface="Proxima Nova"/>
                <a:ea typeface="Proxima Nova"/>
                <a:cs typeface="Proxima Nova"/>
                <a:sym typeface="Proxima Nova"/>
              </a:rPr>
              <a:t>Создание </a:t>
            </a:r>
            <a:r>
              <a:rPr lang="ru" sz="1300" dirty="0">
                <a:latin typeface="Proxima Nova"/>
                <a:ea typeface="Proxima Nova"/>
                <a:cs typeface="Proxima Nova"/>
                <a:sym typeface="Proxima Nova"/>
              </a:rPr>
              <a:t>онлайн</a:t>
            </a:r>
            <a:r>
              <a:rPr lang="ru" sz="1300" b="0" i="0" u="none" strike="noStrike" cap="none" dirty="0">
                <a:solidFill>
                  <a:srgbClr val="000000"/>
                </a:solidFill>
                <a:latin typeface="Proxima Nova"/>
                <a:ea typeface="Proxima Nova"/>
                <a:cs typeface="Proxima Nova"/>
                <a:sym typeface="Proxima Nova"/>
              </a:rPr>
              <a:t> сессий</a:t>
            </a:r>
            <a:r>
              <a:rPr lang="en-US" sz="1300" b="0" i="0" u="none" strike="noStrike" cap="none" dirty="0">
                <a:solidFill>
                  <a:srgbClr val="000000"/>
                </a:solidFill>
                <a:latin typeface="Proxima Nova"/>
                <a:ea typeface="Proxima Nova"/>
                <a:cs typeface="Proxima Nova"/>
                <a:sym typeface="Proxima Nova"/>
              </a:rPr>
              <a:t>;</a:t>
            </a:r>
            <a:endParaRPr sz="1300" b="0" i="0" u="none" strike="noStrike" cap="none" dirty="0">
              <a:solidFill>
                <a:srgbClr val="000000"/>
              </a:solidFill>
              <a:latin typeface="Proxima Nova"/>
              <a:ea typeface="Proxima Nova"/>
              <a:cs typeface="Proxima Nova"/>
              <a:sym typeface="Proxima Nova"/>
            </a:endParaRPr>
          </a:p>
          <a:p>
            <a:pPr marL="324000" marR="0" lvl="0" indent="-251999" algn="l" rtl="0">
              <a:lnSpc>
                <a:spcPct val="200000"/>
              </a:lnSpc>
              <a:spcBef>
                <a:spcPts val="0"/>
              </a:spcBef>
              <a:spcAft>
                <a:spcPts val="0"/>
              </a:spcAft>
              <a:buClr>
                <a:srgbClr val="000000"/>
              </a:buClr>
              <a:buSzPts val="1400"/>
              <a:buFont typeface="Proxima Nova"/>
              <a:buAutoNum type="arabicPeriod"/>
            </a:pPr>
            <a:r>
              <a:rPr lang="ru" sz="1300" b="0" i="0" u="none" strike="noStrike" cap="none" dirty="0">
                <a:solidFill>
                  <a:srgbClr val="000000"/>
                </a:solidFill>
                <a:latin typeface="Proxima Nova"/>
                <a:ea typeface="Proxima Nova"/>
                <a:cs typeface="Proxima Nova"/>
                <a:sym typeface="Proxima Nova"/>
              </a:rPr>
              <a:t>Авторизация</a:t>
            </a:r>
            <a:r>
              <a:rPr lang="en-US" sz="1300" dirty="0">
                <a:latin typeface="Proxima Nova"/>
                <a:ea typeface="Proxima Nova"/>
                <a:cs typeface="Proxima Nova"/>
                <a:sym typeface="Proxima Nova"/>
              </a:rPr>
              <a:t>;</a:t>
            </a:r>
            <a:endParaRPr sz="1300" b="0" i="0" u="none" strike="noStrike" cap="none" dirty="0">
              <a:solidFill>
                <a:srgbClr val="000000"/>
              </a:solidFill>
              <a:latin typeface="Proxima Nova"/>
              <a:ea typeface="Proxima Nova"/>
              <a:cs typeface="Proxima Nova"/>
              <a:sym typeface="Proxima Nova"/>
            </a:endParaRPr>
          </a:p>
          <a:p>
            <a:pPr marL="324000" marR="0" lvl="0" indent="-251999" algn="l" rtl="0">
              <a:lnSpc>
                <a:spcPct val="200000"/>
              </a:lnSpc>
              <a:spcBef>
                <a:spcPts val="0"/>
              </a:spcBef>
              <a:spcAft>
                <a:spcPts val="0"/>
              </a:spcAft>
              <a:buClr>
                <a:srgbClr val="000000"/>
              </a:buClr>
              <a:buSzPts val="1400"/>
              <a:buFont typeface="Proxima Nova"/>
              <a:buAutoNum type="arabicPeriod"/>
            </a:pPr>
            <a:r>
              <a:rPr lang="ru" sz="1300" b="0" i="0" u="none" strike="noStrike" cap="none" dirty="0">
                <a:solidFill>
                  <a:srgbClr val="000000"/>
                </a:solidFill>
                <a:latin typeface="Proxima Nova"/>
                <a:ea typeface="Proxima Nova"/>
                <a:cs typeface="Proxima Nova"/>
                <a:sym typeface="Proxima Nova"/>
              </a:rPr>
              <a:t>Создание лобби</a:t>
            </a:r>
            <a:r>
              <a:rPr lang="en-US" sz="1300" b="0" i="0" u="none" strike="noStrike" cap="none" dirty="0">
                <a:solidFill>
                  <a:srgbClr val="000000"/>
                </a:solidFill>
                <a:latin typeface="Proxima Nova"/>
                <a:ea typeface="Proxima Nova"/>
                <a:cs typeface="Proxima Nova"/>
                <a:sym typeface="Proxima Nova"/>
              </a:rPr>
              <a:t>;</a:t>
            </a:r>
            <a:endParaRPr sz="1300" b="0" i="0" u="none" strike="noStrike" cap="none" dirty="0">
              <a:solidFill>
                <a:srgbClr val="000000"/>
              </a:solidFill>
              <a:latin typeface="Proxima Nova"/>
              <a:ea typeface="Proxima Nova"/>
              <a:cs typeface="Proxima Nova"/>
              <a:sym typeface="Proxima Nova"/>
            </a:endParaRPr>
          </a:p>
          <a:p>
            <a:pPr marL="324000" marR="0" lvl="0" indent="-251999" algn="l" rtl="0">
              <a:lnSpc>
                <a:spcPct val="200000"/>
              </a:lnSpc>
              <a:spcBef>
                <a:spcPts val="0"/>
              </a:spcBef>
              <a:spcAft>
                <a:spcPts val="0"/>
              </a:spcAft>
              <a:buClr>
                <a:srgbClr val="000000"/>
              </a:buClr>
              <a:buSzPts val="1400"/>
              <a:buFont typeface="Proxima Nova"/>
              <a:buAutoNum type="arabicPeriod"/>
            </a:pPr>
            <a:r>
              <a:rPr lang="ru" sz="1300" b="0" i="0" u="none" strike="noStrike" cap="none" dirty="0">
                <a:solidFill>
                  <a:srgbClr val="000000"/>
                </a:solidFill>
                <a:latin typeface="Proxima Nova"/>
                <a:ea typeface="Proxima Nova"/>
                <a:cs typeface="Proxima Nova"/>
                <a:sym typeface="Proxima Nova"/>
              </a:rPr>
              <a:t>Создание таблиц лидеров</a:t>
            </a:r>
            <a:r>
              <a:rPr lang="en-US" sz="1300" b="0" i="0" u="none" strike="noStrike" cap="none" dirty="0">
                <a:solidFill>
                  <a:srgbClr val="000000"/>
                </a:solidFill>
                <a:latin typeface="Proxima Nova"/>
                <a:ea typeface="Proxima Nova"/>
                <a:cs typeface="Proxima Nova"/>
                <a:sym typeface="Proxima Nova"/>
              </a:rPr>
              <a:t>;</a:t>
            </a:r>
            <a:endParaRPr sz="1300" b="0" i="0" u="none" strike="noStrike" cap="none" dirty="0">
              <a:solidFill>
                <a:srgbClr val="000000"/>
              </a:solidFill>
              <a:latin typeface="Proxima Nova"/>
              <a:ea typeface="Proxima Nova"/>
              <a:cs typeface="Proxima Nova"/>
              <a:sym typeface="Proxima Nova"/>
            </a:endParaRPr>
          </a:p>
          <a:p>
            <a:pPr marL="324000" marR="0" lvl="0" indent="-251999" algn="l" rtl="0">
              <a:lnSpc>
                <a:spcPct val="200000"/>
              </a:lnSpc>
              <a:spcBef>
                <a:spcPts val="0"/>
              </a:spcBef>
              <a:spcAft>
                <a:spcPts val="0"/>
              </a:spcAft>
              <a:buClr>
                <a:srgbClr val="000000"/>
              </a:buClr>
              <a:buSzPts val="1400"/>
              <a:buFont typeface="Proxima Nova"/>
              <a:buAutoNum type="arabicPeriod"/>
            </a:pPr>
            <a:r>
              <a:rPr lang="ru" sz="1300" b="0" i="0" u="none" strike="noStrike" cap="none" dirty="0">
                <a:solidFill>
                  <a:srgbClr val="000000"/>
                </a:solidFill>
                <a:latin typeface="Proxima Nova"/>
                <a:ea typeface="Proxima Nova"/>
                <a:cs typeface="Proxima Nova"/>
                <a:sym typeface="Proxima Nova"/>
              </a:rPr>
              <a:t>Создание системы подбора игроков</a:t>
            </a:r>
            <a:r>
              <a:rPr lang="en-US" sz="1300" b="0" i="0" u="none" strike="noStrike" cap="none" dirty="0">
                <a:solidFill>
                  <a:srgbClr val="000000"/>
                </a:solidFill>
                <a:latin typeface="Proxima Nova"/>
                <a:ea typeface="Proxima Nova"/>
                <a:cs typeface="Proxima Nova"/>
                <a:sym typeface="Proxima Nova"/>
              </a:rPr>
              <a:t>;</a:t>
            </a:r>
            <a:endParaRPr sz="1300" b="0" i="0" u="none" strike="noStrike" cap="none" dirty="0">
              <a:solidFill>
                <a:srgbClr val="000000"/>
              </a:solidFill>
              <a:latin typeface="Proxima Nova"/>
              <a:ea typeface="Proxima Nova"/>
              <a:cs typeface="Proxima Nova"/>
              <a:sym typeface="Proxima Nova"/>
            </a:endParaRPr>
          </a:p>
        </p:txBody>
      </p:sp>
      <p:cxnSp>
        <p:nvCxnSpPr>
          <p:cNvPr id="75" name="Google Shape;75;p2"/>
          <p:cNvCxnSpPr>
            <a:cxnSpLocks/>
          </p:cNvCxnSpPr>
          <p:nvPr/>
        </p:nvCxnSpPr>
        <p:spPr>
          <a:xfrm>
            <a:off x="4476750" y="2289175"/>
            <a:ext cx="0" cy="2433827"/>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3"/>
          <p:cNvSpPr txBox="1">
            <a:spLocks noGrp="1"/>
          </p:cNvSpPr>
          <p:nvPr>
            <p:ph type="title"/>
          </p:nvPr>
        </p:nvSpPr>
        <p:spPr>
          <a:xfrm>
            <a:off x="311700" y="218197"/>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ru" dirty="0"/>
              <a:t>Постановка задачи</a:t>
            </a:r>
            <a:endParaRPr dirty="0"/>
          </a:p>
        </p:txBody>
      </p:sp>
      <p:sp>
        <p:nvSpPr>
          <p:cNvPr id="81" name="Google Shape;81;p3"/>
          <p:cNvSpPr txBox="1">
            <a:spLocks noGrp="1"/>
          </p:cNvSpPr>
          <p:nvPr>
            <p:ph type="body" idx="1"/>
          </p:nvPr>
        </p:nvSpPr>
        <p:spPr>
          <a:xfrm>
            <a:off x="311700" y="790897"/>
            <a:ext cx="8520600" cy="3990900"/>
          </a:xfrm>
          <a:prstGeom prst="rect">
            <a:avLst/>
          </a:prstGeom>
          <a:noFill/>
          <a:ln>
            <a:noFill/>
          </a:ln>
        </p:spPr>
        <p:txBody>
          <a:bodyPr spcFirstLastPara="1" wrap="square" lIns="91425" tIns="91425" rIns="91425" bIns="91425" anchor="t" anchorCtr="0">
            <a:normAutofit/>
          </a:bodyPr>
          <a:lstStyle/>
          <a:p>
            <a:pPr marL="457200" lvl="0" indent="-334326" algn="l" rtl="0">
              <a:lnSpc>
                <a:spcPct val="150000"/>
              </a:lnSpc>
              <a:spcBef>
                <a:spcPts val="0"/>
              </a:spcBef>
              <a:spcAft>
                <a:spcPts val="0"/>
              </a:spcAft>
              <a:buClr>
                <a:schemeClr val="dk1"/>
              </a:buClr>
              <a:buSzPts val="2160"/>
              <a:buChar char="●"/>
            </a:pPr>
            <a:r>
              <a:rPr lang="ru" b="1" dirty="0">
                <a:solidFill>
                  <a:schemeClr val="dk1"/>
                </a:solidFill>
              </a:rPr>
              <a:t>Цель работы:</a:t>
            </a:r>
            <a:r>
              <a:rPr lang="ru" dirty="0">
                <a:solidFill>
                  <a:schemeClr val="dk1"/>
                </a:solidFill>
              </a:rPr>
              <a:t> </a:t>
            </a:r>
            <a:r>
              <a:rPr lang="ru-RU" sz="1400" dirty="0">
                <a:solidFill>
                  <a:schemeClr val="dk1"/>
                </a:solidFill>
              </a:rPr>
              <a:t>разработать шаблон многопользовательского приложения с сетевым взаимодействием пользователей по </a:t>
            </a:r>
            <a:r>
              <a:rPr lang="en-US" sz="1400" dirty="0">
                <a:solidFill>
                  <a:schemeClr val="dk1"/>
                </a:solidFill>
              </a:rPr>
              <a:t>LAN </a:t>
            </a:r>
            <a:r>
              <a:rPr lang="ru-RU" sz="1400" dirty="0">
                <a:solidFill>
                  <a:schemeClr val="dk1"/>
                </a:solidFill>
              </a:rPr>
              <a:t>и сети Интернет</a:t>
            </a:r>
            <a:r>
              <a:rPr lang="en-US" sz="1400" dirty="0">
                <a:solidFill>
                  <a:schemeClr val="dk1"/>
                </a:solidFill>
              </a:rPr>
              <a:t> </a:t>
            </a:r>
            <a:r>
              <a:rPr lang="ru-RU" sz="1400" dirty="0">
                <a:solidFill>
                  <a:schemeClr val="dk1"/>
                </a:solidFill>
              </a:rPr>
              <a:t>на </a:t>
            </a:r>
            <a:r>
              <a:rPr lang="en-US" sz="1400" dirty="0">
                <a:solidFill>
                  <a:schemeClr val="dk1"/>
                </a:solidFill>
              </a:rPr>
              <a:t>Unreal Engine</a:t>
            </a:r>
            <a:r>
              <a:rPr lang="ru-RU" sz="1400" dirty="0">
                <a:solidFill>
                  <a:schemeClr val="dk1"/>
                </a:solidFill>
              </a:rPr>
              <a:t>.</a:t>
            </a:r>
          </a:p>
          <a:p>
            <a:pPr marL="457200" lvl="0" indent="-334327" algn="l" rtl="0">
              <a:lnSpc>
                <a:spcPct val="150000"/>
              </a:lnSpc>
              <a:spcBef>
                <a:spcPts val="1200"/>
              </a:spcBef>
              <a:spcAft>
                <a:spcPts val="0"/>
              </a:spcAft>
              <a:buClr>
                <a:schemeClr val="dk1"/>
              </a:buClr>
              <a:buSzPts val="1800"/>
              <a:buChar char="●"/>
            </a:pPr>
            <a:r>
              <a:rPr lang="ru-RU" b="1" dirty="0">
                <a:solidFill>
                  <a:schemeClr val="dk1"/>
                </a:solidFill>
              </a:rPr>
              <a:t>Поставленные задачи:</a:t>
            </a:r>
          </a:p>
          <a:p>
            <a:pPr marL="720000" lvl="1" indent="-180000" algn="l" rtl="0">
              <a:lnSpc>
                <a:spcPct val="150000"/>
              </a:lnSpc>
              <a:spcBef>
                <a:spcPts val="0"/>
              </a:spcBef>
              <a:spcAft>
                <a:spcPts val="0"/>
              </a:spcAft>
              <a:buClr>
                <a:schemeClr val="dk1"/>
              </a:buClr>
              <a:buSzPts val="1400"/>
              <a:buChar char="○"/>
            </a:pPr>
            <a:r>
              <a:rPr lang="ru" dirty="0">
                <a:solidFill>
                  <a:schemeClr val="dk1"/>
                </a:solidFill>
              </a:rPr>
              <a:t>Изучить принципы работы сетевого программирования</a:t>
            </a:r>
            <a:r>
              <a:rPr lang="en-US" dirty="0">
                <a:solidFill>
                  <a:schemeClr val="dk1"/>
                </a:solidFill>
              </a:rPr>
              <a:t>;</a:t>
            </a:r>
            <a:endParaRPr lang="ru" dirty="0">
              <a:solidFill>
                <a:schemeClr val="dk1"/>
              </a:solidFill>
            </a:endParaRPr>
          </a:p>
          <a:p>
            <a:pPr marL="720000" lvl="1" indent="-180000" algn="l" rtl="0">
              <a:lnSpc>
                <a:spcPct val="150000"/>
              </a:lnSpc>
              <a:spcBef>
                <a:spcPts val="0"/>
              </a:spcBef>
              <a:spcAft>
                <a:spcPts val="0"/>
              </a:spcAft>
              <a:buClr>
                <a:schemeClr val="dk1"/>
              </a:buClr>
              <a:buSzPts val="1400"/>
              <a:buChar char="○"/>
            </a:pPr>
            <a:r>
              <a:rPr lang="ru" dirty="0">
                <a:solidFill>
                  <a:schemeClr val="dk1"/>
                </a:solidFill>
              </a:rPr>
              <a:t>Изучить принцип</a:t>
            </a:r>
            <a:r>
              <a:rPr lang="ru-RU" dirty="0">
                <a:solidFill>
                  <a:schemeClr val="dk1"/>
                </a:solidFill>
              </a:rPr>
              <a:t>ы создания интерактивных виджетов</a:t>
            </a:r>
            <a:r>
              <a:rPr lang="en-US" dirty="0">
                <a:solidFill>
                  <a:schemeClr val="dk1"/>
                </a:solidFill>
              </a:rPr>
              <a:t>;</a:t>
            </a:r>
            <a:endParaRPr dirty="0">
              <a:solidFill>
                <a:schemeClr val="dk1"/>
              </a:solidFill>
            </a:endParaRPr>
          </a:p>
          <a:p>
            <a:pPr marL="720000" lvl="1" indent="-180000" algn="l" rtl="0">
              <a:lnSpc>
                <a:spcPct val="150000"/>
              </a:lnSpc>
              <a:spcBef>
                <a:spcPts val="0"/>
              </a:spcBef>
              <a:spcAft>
                <a:spcPts val="0"/>
              </a:spcAft>
              <a:buClr>
                <a:schemeClr val="dk1"/>
              </a:buClr>
              <a:buSzPts val="1400"/>
              <a:buChar char="○"/>
            </a:pPr>
            <a:r>
              <a:rPr lang="ru" dirty="0">
                <a:solidFill>
                  <a:schemeClr val="dk1"/>
                </a:solidFill>
              </a:rPr>
              <a:t>Изучить принцип</a:t>
            </a:r>
            <a:r>
              <a:rPr lang="ru-RU" dirty="0">
                <a:solidFill>
                  <a:schemeClr val="dk1"/>
                </a:solidFill>
              </a:rPr>
              <a:t>ы</a:t>
            </a:r>
            <a:r>
              <a:rPr lang="ru" dirty="0">
                <a:solidFill>
                  <a:schemeClr val="dk1"/>
                </a:solidFill>
              </a:rPr>
              <a:t> работы с программным</a:t>
            </a:r>
            <a:r>
              <a:rPr lang="ru-RU" dirty="0">
                <a:solidFill>
                  <a:schemeClr val="dk1"/>
                </a:solidFill>
              </a:rPr>
              <a:t>ы</a:t>
            </a:r>
            <a:r>
              <a:rPr lang="ru" dirty="0">
                <a:solidFill>
                  <a:schemeClr val="dk1"/>
                </a:solidFill>
              </a:rPr>
              <a:t> интерфейс</a:t>
            </a:r>
            <a:r>
              <a:rPr lang="ru-RU" dirty="0">
                <a:solidFill>
                  <a:schemeClr val="dk1"/>
                </a:solidFill>
              </a:rPr>
              <a:t>ами встроенной подсистемы</a:t>
            </a:r>
            <a:r>
              <a:rPr lang="en-US" dirty="0">
                <a:solidFill>
                  <a:schemeClr val="dk1"/>
                </a:solidFill>
              </a:rPr>
              <a:t>;</a:t>
            </a:r>
            <a:endParaRPr dirty="0">
              <a:solidFill>
                <a:schemeClr val="dk1"/>
              </a:solidFill>
            </a:endParaRPr>
          </a:p>
          <a:p>
            <a:pPr marL="720000" lvl="1" indent="-180000" algn="l" rtl="0">
              <a:lnSpc>
                <a:spcPct val="150000"/>
              </a:lnSpc>
              <a:spcBef>
                <a:spcPts val="0"/>
              </a:spcBef>
              <a:spcAft>
                <a:spcPts val="0"/>
              </a:spcAft>
              <a:buClr>
                <a:schemeClr val="dk1"/>
              </a:buClr>
              <a:buSzPts val="1400"/>
              <a:buChar char="○"/>
            </a:pPr>
            <a:r>
              <a:rPr lang="ru-RU" dirty="0">
                <a:solidFill>
                  <a:schemeClr val="dk1"/>
                </a:solidFill>
              </a:rPr>
              <a:t>Реализовать автоматическую систему начисления очков и таблицу лидеров на уровне приложения</a:t>
            </a:r>
            <a:r>
              <a:rPr lang="en-US" dirty="0">
                <a:solidFill>
                  <a:schemeClr val="dk1"/>
                </a:solidFill>
              </a:rPr>
              <a:t>;</a:t>
            </a:r>
            <a:endParaRPr lang="ru-RU" dirty="0">
              <a:solidFill>
                <a:schemeClr val="dk1"/>
              </a:solidFill>
            </a:endParaRPr>
          </a:p>
          <a:p>
            <a:pPr marL="720000" lvl="1" indent="-180000" algn="l" rtl="0">
              <a:lnSpc>
                <a:spcPct val="150000"/>
              </a:lnSpc>
              <a:spcBef>
                <a:spcPts val="0"/>
              </a:spcBef>
              <a:spcAft>
                <a:spcPts val="0"/>
              </a:spcAft>
              <a:buClr>
                <a:schemeClr val="dk1"/>
              </a:buClr>
              <a:buSzPts val="1400"/>
              <a:buChar char="○"/>
            </a:pPr>
            <a:r>
              <a:rPr lang="ru-RU" dirty="0">
                <a:solidFill>
                  <a:schemeClr val="dk1"/>
                </a:solidFill>
              </a:rPr>
              <a:t>Реализовать возможность создания лобби трех видов для вариативного использования шаблона.</a:t>
            </a:r>
            <a:endParaRPr dirty="0">
              <a:solidFill>
                <a:schemeClr val="dk1"/>
              </a:solidFill>
            </a:endParaRPr>
          </a:p>
          <a:p>
            <a:pPr marL="457200" lvl="0" indent="0" algn="l" rtl="0">
              <a:lnSpc>
                <a:spcPct val="115000"/>
              </a:lnSpc>
              <a:spcBef>
                <a:spcPts val="1200"/>
              </a:spcBef>
              <a:spcAft>
                <a:spcPts val="1200"/>
              </a:spcAft>
              <a:buSzPts val="1800"/>
              <a:buNone/>
            </a:pPr>
            <a:endParaRPr dirty="0">
              <a:solidFill>
                <a:schemeClr val="dk1"/>
              </a:solidFill>
            </a:endParaRPr>
          </a:p>
        </p:txBody>
      </p:sp>
      <p:sp>
        <p:nvSpPr>
          <p:cNvPr id="82" name="Google Shape;82;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ru" smtClean="0">
                <a:solidFill>
                  <a:schemeClr val="dk1"/>
                </a:solidFill>
                <a:latin typeface="Proxima Nova"/>
                <a:ea typeface="Proxima Nova"/>
                <a:cs typeface="Proxima Nova"/>
                <a:sym typeface="Proxima Nova"/>
              </a:rPr>
              <a:t>3</a:t>
            </a:fld>
            <a:r>
              <a:rPr lang="ru" dirty="0">
                <a:solidFill>
                  <a:schemeClr val="dk1"/>
                </a:solidFill>
                <a:latin typeface="Proxima Nova"/>
                <a:ea typeface="Proxima Nova"/>
                <a:cs typeface="Proxima Nova"/>
                <a:sym typeface="Proxima Nova"/>
              </a:rPr>
              <a:t>/1</a:t>
            </a:r>
            <a:r>
              <a:rPr lang="en-US" dirty="0">
                <a:solidFill>
                  <a:schemeClr val="dk1"/>
                </a:solidFill>
                <a:latin typeface="Proxima Nova"/>
                <a:ea typeface="Proxima Nova"/>
                <a:cs typeface="Proxima Nova"/>
                <a:sym typeface="Proxima Nova"/>
              </a:rPr>
              <a:t>3</a:t>
            </a:r>
            <a:endParaRPr dirty="0">
              <a:solidFill>
                <a:schemeClr val="dk1"/>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1546BB-8153-46CB-B68C-219E6C88565F}"/>
              </a:ext>
            </a:extLst>
          </p:cNvPr>
          <p:cNvSpPr>
            <a:spLocks noGrp="1"/>
          </p:cNvSpPr>
          <p:nvPr>
            <p:ph type="title"/>
          </p:nvPr>
        </p:nvSpPr>
        <p:spPr>
          <a:xfrm>
            <a:off x="311700" y="123473"/>
            <a:ext cx="8520600" cy="572700"/>
          </a:xfrm>
        </p:spPr>
        <p:txBody>
          <a:bodyPr>
            <a:normAutofit fontScale="90000"/>
          </a:bodyPr>
          <a:lstStyle/>
          <a:p>
            <a:r>
              <a:rPr lang="ru-RU" dirty="0"/>
              <a:t>Обзор существующих решений</a:t>
            </a:r>
          </a:p>
        </p:txBody>
      </p:sp>
      <p:sp>
        <p:nvSpPr>
          <p:cNvPr id="4" name="Номер слайда 3">
            <a:extLst>
              <a:ext uri="{FF2B5EF4-FFF2-40B4-BE49-F238E27FC236}">
                <a16:creationId xmlns:a16="http://schemas.microsoft.com/office/drawing/2014/main" id="{F7E6CB28-6EA1-44A5-8241-6667CDF2C1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 smtClean="0"/>
              <a:t>4</a:t>
            </a:fld>
            <a:r>
              <a:rPr lang="en-US" dirty="0"/>
              <a:t>/13</a:t>
            </a:r>
            <a:endParaRPr lang="ru" dirty="0"/>
          </a:p>
        </p:txBody>
      </p:sp>
      <p:pic>
        <p:nvPicPr>
          <p:cNvPr id="1032" name="Picture 8">
            <a:extLst>
              <a:ext uri="{FF2B5EF4-FFF2-40B4-BE49-F238E27FC236}">
                <a16:creationId xmlns:a16="http://schemas.microsoft.com/office/drawing/2014/main" id="{4EE9E886-2730-4CBF-B4E6-44FEC605A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546" y="894455"/>
            <a:ext cx="1657530" cy="16575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32B969-827E-4BB8-9BF1-D74A5EE20570}"/>
              </a:ext>
            </a:extLst>
          </p:cNvPr>
          <p:cNvSpPr txBox="1"/>
          <p:nvPr/>
        </p:nvSpPr>
        <p:spPr>
          <a:xfrm>
            <a:off x="1006022" y="2930563"/>
            <a:ext cx="527709" cy="307777"/>
          </a:xfrm>
          <a:prstGeom prst="rect">
            <a:avLst/>
          </a:prstGeom>
          <a:noFill/>
        </p:spPr>
        <p:txBody>
          <a:bodyPr wrap="none" rtlCol="0">
            <a:spAutoFit/>
          </a:bodyPr>
          <a:lstStyle/>
          <a:p>
            <a:r>
              <a:rPr lang="en-US" dirty="0">
                <a:latin typeface="Proxima Nova" panose="020B0604020202020204" charset="0"/>
              </a:rPr>
              <a:t>C++:</a:t>
            </a:r>
            <a:endParaRPr lang="ru-RU" dirty="0">
              <a:latin typeface="Proxima Nova" panose="020B0604020202020204" charset="0"/>
            </a:endParaRPr>
          </a:p>
        </p:txBody>
      </p:sp>
      <p:sp>
        <p:nvSpPr>
          <p:cNvPr id="6" name="TextBox 5">
            <a:extLst>
              <a:ext uri="{FF2B5EF4-FFF2-40B4-BE49-F238E27FC236}">
                <a16:creationId xmlns:a16="http://schemas.microsoft.com/office/drawing/2014/main" id="{DF5DFEDE-1EA6-401D-8874-591F22BDB5B7}"/>
              </a:ext>
            </a:extLst>
          </p:cNvPr>
          <p:cNvSpPr txBox="1"/>
          <p:nvPr/>
        </p:nvSpPr>
        <p:spPr>
          <a:xfrm>
            <a:off x="2495302" y="2957131"/>
            <a:ext cx="2444900" cy="461665"/>
          </a:xfrm>
          <a:prstGeom prst="rect">
            <a:avLst/>
          </a:prstGeom>
          <a:noFill/>
        </p:spPr>
        <p:txBody>
          <a:bodyPr wrap="none" rtlCol="0">
            <a:spAutoFit/>
          </a:bodyPr>
          <a:lstStyle/>
          <a:p>
            <a:pPr algn="ctr"/>
            <a:r>
              <a:rPr lang="ru-RU" sz="1200" dirty="0">
                <a:latin typeface="Proxima Nova" panose="020B0604020202020204" charset="0"/>
              </a:rPr>
              <a:t>Визуальное программирование</a:t>
            </a:r>
            <a:endParaRPr lang="en-US" sz="1200" dirty="0">
              <a:latin typeface="Proxima Nova" panose="020B0604020202020204" charset="0"/>
            </a:endParaRPr>
          </a:p>
          <a:p>
            <a:pPr algn="ctr"/>
            <a:r>
              <a:rPr lang="ru-RU" sz="1200" dirty="0">
                <a:latin typeface="Proxima Nova" panose="020B0604020202020204" charset="0"/>
              </a:rPr>
              <a:t>(</a:t>
            </a:r>
            <a:r>
              <a:rPr lang="en-US" sz="1200" dirty="0">
                <a:latin typeface="Proxima Nova" panose="020B0604020202020204" charset="0"/>
              </a:rPr>
              <a:t>Blueprints</a:t>
            </a:r>
            <a:r>
              <a:rPr lang="ru-RU" sz="1200" dirty="0">
                <a:latin typeface="Proxima Nova" panose="020B0604020202020204" charset="0"/>
              </a:rPr>
              <a:t>)</a:t>
            </a:r>
            <a:r>
              <a:rPr lang="en-US" sz="1200" dirty="0">
                <a:latin typeface="Proxima Nova" panose="020B0604020202020204" charset="0"/>
              </a:rPr>
              <a:t>:</a:t>
            </a:r>
            <a:endParaRPr lang="ru-RU" sz="1200" dirty="0">
              <a:latin typeface="Proxima Nova" panose="020B0604020202020204" charset="0"/>
            </a:endParaRPr>
          </a:p>
        </p:txBody>
      </p:sp>
      <p:pic>
        <p:nvPicPr>
          <p:cNvPr id="1038" name="Picture 14">
            <a:extLst>
              <a:ext uri="{FF2B5EF4-FFF2-40B4-BE49-F238E27FC236}">
                <a16:creationId xmlns:a16="http://schemas.microsoft.com/office/drawing/2014/main" id="{9464636B-FE10-4957-960E-8EA19869C3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490" y="758745"/>
            <a:ext cx="2570148" cy="1928951"/>
          </a:xfrm>
          <a:prstGeom prst="rect">
            <a:avLst/>
          </a:prstGeom>
          <a:noFill/>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2802BBE-CDB7-4CB5-8F58-ED8783FB49C5}"/>
              </a:ext>
            </a:extLst>
          </p:cNvPr>
          <p:cNvSpPr txBox="1"/>
          <p:nvPr/>
        </p:nvSpPr>
        <p:spPr>
          <a:xfrm>
            <a:off x="2475333" y="3553758"/>
            <a:ext cx="2621982" cy="830997"/>
          </a:xfrm>
          <a:prstGeom prst="rect">
            <a:avLst/>
          </a:prstGeom>
          <a:noFill/>
        </p:spPr>
        <p:txBody>
          <a:bodyPr wrap="square" rtlCol="0">
            <a:spAutoFit/>
          </a:bodyPr>
          <a:lstStyle/>
          <a:p>
            <a:pPr marL="285750" indent="-285750">
              <a:buFont typeface="Wingdings" panose="05000000000000000000" pitchFamily="2" charset="2"/>
              <a:buChar char="q"/>
            </a:pPr>
            <a:r>
              <a:rPr lang="ru-RU" sz="1200" dirty="0">
                <a:latin typeface="Proxima Nova" panose="020B0604020202020204" charset="0"/>
              </a:rPr>
              <a:t>Хуже производительность</a:t>
            </a:r>
            <a:r>
              <a:rPr lang="en-US" sz="1200" dirty="0">
                <a:latin typeface="Proxima Nova" panose="020B0604020202020204" charset="0"/>
              </a:rPr>
              <a:t>;</a:t>
            </a:r>
            <a:endParaRPr lang="ru-RU" sz="1200" dirty="0">
              <a:latin typeface="Proxima Nova" panose="020B0604020202020204" charset="0"/>
            </a:endParaRPr>
          </a:p>
          <a:p>
            <a:pPr marL="285750" indent="-285750">
              <a:buFont typeface="Wingdings" panose="05000000000000000000" pitchFamily="2" charset="2"/>
              <a:buChar char="q"/>
            </a:pPr>
            <a:r>
              <a:rPr lang="ru-RU" sz="1200" dirty="0">
                <a:latin typeface="Proxima Nova" panose="020B0604020202020204" charset="0"/>
              </a:rPr>
              <a:t>Серьёзно осложняет отладку проекта из-за ухудшения читаемости кода</a:t>
            </a:r>
            <a:r>
              <a:rPr lang="en-US" sz="1200" dirty="0">
                <a:latin typeface="Proxima Nova" panose="020B0604020202020204" charset="0"/>
              </a:rPr>
              <a:t>.</a:t>
            </a:r>
            <a:endParaRPr lang="ru-RU" sz="1200" dirty="0">
              <a:latin typeface="Proxima Nova" panose="020B0604020202020204" charset="0"/>
            </a:endParaRPr>
          </a:p>
        </p:txBody>
      </p:sp>
      <p:sp>
        <p:nvSpPr>
          <p:cNvPr id="18" name="TextBox 17">
            <a:extLst>
              <a:ext uri="{FF2B5EF4-FFF2-40B4-BE49-F238E27FC236}">
                <a16:creationId xmlns:a16="http://schemas.microsoft.com/office/drawing/2014/main" id="{64CE851D-2D7B-4079-8F2C-8A279F0A8C8D}"/>
              </a:ext>
            </a:extLst>
          </p:cNvPr>
          <p:cNvSpPr txBox="1"/>
          <p:nvPr/>
        </p:nvSpPr>
        <p:spPr>
          <a:xfrm>
            <a:off x="311700" y="3173730"/>
            <a:ext cx="2320745" cy="1969770"/>
          </a:xfrm>
          <a:prstGeom prst="rect">
            <a:avLst/>
          </a:prstGeom>
          <a:noFill/>
        </p:spPr>
        <p:txBody>
          <a:bodyPr wrap="square" rtlCol="0">
            <a:spAutoFit/>
          </a:bodyPr>
          <a:lstStyle/>
          <a:p>
            <a:pPr marL="285750" indent="-285750">
              <a:buFont typeface="Wingdings" panose="05000000000000000000" pitchFamily="2" charset="2"/>
              <a:buChar char="ü"/>
            </a:pPr>
            <a:r>
              <a:rPr lang="ru-RU" sz="1200" dirty="0">
                <a:latin typeface="Proxima Nova" panose="020B0604020202020204" charset="0"/>
              </a:rPr>
              <a:t>Позволяет достичь максимальную производительность работы приложения</a:t>
            </a:r>
            <a:r>
              <a:rPr lang="en-US" sz="1200" dirty="0">
                <a:latin typeface="Proxima Nova" panose="020B0604020202020204" charset="0"/>
              </a:rPr>
              <a:t>;</a:t>
            </a:r>
            <a:endParaRPr lang="ru-RU" sz="1200" dirty="0">
              <a:latin typeface="Proxima Nova" panose="020B0604020202020204" charset="0"/>
            </a:endParaRPr>
          </a:p>
          <a:p>
            <a:pPr marL="285750" indent="-285750">
              <a:buFont typeface="Wingdings" panose="05000000000000000000" pitchFamily="2" charset="2"/>
              <a:buChar char="ü"/>
            </a:pPr>
            <a:r>
              <a:rPr lang="ru-RU" sz="1200" dirty="0">
                <a:latin typeface="Proxima Nova" panose="020B0604020202020204" charset="0"/>
              </a:rPr>
              <a:t>Делает проект удобочитаемым при разработке</a:t>
            </a:r>
            <a:r>
              <a:rPr lang="en-US" sz="1200" dirty="0">
                <a:latin typeface="Proxima Nova" panose="020B0604020202020204" charset="0"/>
              </a:rPr>
              <a:t>;</a:t>
            </a:r>
          </a:p>
          <a:p>
            <a:pPr marL="285750" indent="-285750">
              <a:buFont typeface="Wingdings" panose="05000000000000000000" pitchFamily="2" charset="2"/>
              <a:buChar char="ü"/>
            </a:pPr>
            <a:r>
              <a:rPr lang="ru-RU" sz="1200" dirty="0">
                <a:latin typeface="Proxima Nova" panose="020B0604020202020204" charset="0"/>
              </a:rPr>
              <a:t>Доступен открытый исходный код</a:t>
            </a:r>
            <a:r>
              <a:rPr lang="en-US" sz="1200" dirty="0">
                <a:latin typeface="Proxima Nova" panose="020B0604020202020204" charset="0"/>
              </a:rPr>
              <a:t>.</a:t>
            </a:r>
            <a:endParaRPr lang="ru-RU" sz="1200" dirty="0">
              <a:latin typeface="Proxima Nova" panose="020B0604020202020204" charset="0"/>
            </a:endParaRPr>
          </a:p>
          <a:p>
            <a:pPr marL="285750" indent="-285750">
              <a:buFont typeface="Wingdings" panose="05000000000000000000" pitchFamily="2" charset="2"/>
              <a:buChar char="ü"/>
            </a:pPr>
            <a:endParaRPr lang="ru-RU" dirty="0"/>
          </a:p>
        </p:txBody>
      </p:sp>
      <p:cxnSp>
        <p:nvCxnSpPr>
          <p:cNvPr id="8" name="Прямая со стрелкой 7">
            <a:extLst>
              <a:ext uri="{FF2B5EF4-FFF2-40B4-BE49-F238E27FC236}">
                <a16:creationId xmlns:a16="http://schemas.microsoft.com/office/drawing/2014/main" id="{01C39506-9A35-44C2-9D8A-DB0111F244A8}"/>
              </a:ext>
            </a:extLst>
          </p:cNvPr>
          <p:cNvCxnSpPr>
            <a:cxnSpLocks/>
          </p:cNvCxnSpPr>
          <p:nvPr/>
        </p:nvCxnSpPr>
        <p:spPr>
          <a:xfrm flipH="1">
            <a:off x="1287354" y="2454391"/>
            <a:ext cx="661931" cy="466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a:extLst>
              <a:ext uri="{FF2B5EF4-FFF2-40B4-BE49-F238E27FC236}">
                <a16:creationId xmlns:a16="http://schemas.microsoft.com/office/drawing/2014/main" id="{BE603461-88F2-4717-BB31-7E08DBA128C8}"/>
              </a:ext>
            </a:extLst>
          </p:cNvPr>
          <p:cNvCxnSpPr>
            <a:cxnSpLocks/>
          </p:cNvCxnSpPr>
          <p:nvPr/>
        </p:nvCxnSpPr>
        <p:spPr>
          <a:xfrm>
            <a:off x="3098350" y="2428445"/>
            <a:ext cx="605436" cy="498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5F8265A-A56A-4823-BAC9-A43AC0F75B07}"/>
              </a:ext>
            </a:extLst>
          </p:cNvPr>
          <p:cNvSpPr txBox="1"/>
          <p:nvPr/>
        </p:nvSpPr>
        <p:spPr>
          <a:xfrm>
            <a:off x="5877451" y="3003297"/>
            <a:ext cx="2766994" cy="1015663"/>
          </a:xfrm>
          <a:prstGeom prst="rect">
            <a:avLst/>
          </a:prstGeom>
          <a:noFill/>
        </p:spPr>
        <p:txBody>
          <a:bodyPr wrap="square" rtlCol="0">
            <a:spAutoFit/>
          </a:bodyPr>
          <a:lstStyle/>
          <a:p>
            <a:pPr marL="285750" indent="-285750">
              <a:buFont typeface="Wingdings" panose="05000000000000000000" pitchFamily="2" charset="2"/>
              <a:buChar char="q"/>
            </a:pPr>
            <a:r>
              <a:rPr lang="ru-RU" sz="1200" dirty="0">
                <a:latin typeface="Proxima Nova" panose="020B0604020202020204" charset="0"/>
              </a:rPr>
              <a:t>Отсутствует открытый исходный код движка</a:t>
            </a:r>
            <a:r>
              <a:rPr lang="en-US" sz="1200" dirty="0">
                <a:latin typeface="Proxima Nova" panose="020B0604020202020204" charset="0"/>
              </a:rPr>
              <a:t>;</a:t>
            </a:r>
            <a:endParaRPr lang="ru-RU" sz="1200" dirty="0">
              <a:latin typeface="Proxima Nova" panose="020B0604020202020204" charset="0"/>
            </a:endParaRPr>
          </a:p>
          <a:p>
            <a:pPr marL="285750" indent="-285750">
              <a:buFont typeface="Wingdings" panose="05000000000000000000" pitchFamily="2" charset="2"/>
              <a:buChar char="q"/>
            </a:pPr>
            <a:r>
              <a:rPr lang="ru-RU" sz="1200" dirty="0">
                <a:latin typeface="Proxima Nova" panose="020B0604020202020204" charset="0"/>
              </a:rPr>
              <a:t>Разработка на </a:t>
            </a:r>
            <a:r>
              <a:rPr lang="en-US" sz="1200" dirty="0">
                <a:latin typeface="Proxima Nova" panose="020B0604020202020204" charset="0"/>
              </a:rPr>
              <a:t>C# </a:t>
            </a:r>
            <a:r>
              <a:rPr lang="ru-RU" sz="1200" dirty="0">
                <a:latin typeface="Proxima Nova" panose="020B0604020202020204" charset="0"/>
              </a:rPr>
              <a:t>и </a:t>
            </a:r>
            <a:r>
              <a:rPr lang="en-US" sz="1200" dirty="0">
                <a:latin typeface="Proxima Nova" panose="020B0604020202020204" charset="0"/>
              </a:rPr>
              <a:t>JavaScript;</a:t>
            </a:r>
            <a:endParaRPr lang="ru-RU" sz="1200" dirty="0">
              <a:latin typeface="Proxima Nova" panose="020B0604020202020204" charset="0"/>
            </a:endParaRPr>
          </a:p>
          <a:p>
            <a:pPr marL="285750" indent="-285750">
              <a:buFont typeface="Wingdings" panose="05000000000000000000" pitchFamily="2" charset="2"/>
              <a:buChar char="q"/>
            </a:pPr>
            <a:r>
              <a:rPr lang="ru-RU" sz="1200" dirty="0">
                <a:latin typeface="Proxima Nova" panose="020B0604020202020204" charset="0"/>
              </a:rPr>
              <a:t>Отсутствует обширная и гибкая онлайн подсистема</a:t>
            </a:r>
            <a:r>
              <a:rPr lang="en-US" sz="1200" dirty="0">
                <a:latin typeface="Proxima Nova" panose="020B0604020202020204" charset="0"/>
              </a:rPr>
              <a:t>.</a:t>
            </a:r>
            <a:endParaRPr lang="ru-RU" sz="1200" dirty="0">
              <a:latin typeface="Proxima Nova" panose="020B0604020202020204" charset="0"/>
            </a:endParaRPr>
          </a:p>
        </p:txBody>
      </p:sp>
    </p:spTree>
    <p:extLst>
      <p:ext uri="{BB962C8B-B14F-4D97-AF65-F5344CB8AC3E}">
        <p14:creationId xmlns:p14="http://schemas.microsoft.com/office/powerpoint/2010/main" val="2353525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4"/>
          <p:cNvSpPr txBox="1">
            <a:spLocks noGrp="1"/>
          </p:cNvSpPr>
          <p:nvPr>
            <p:ph type="title"/>
          </p:nvPr>
        </p:nvSpPr>
        <p:spPr>
          <a:xfrm>
            <a:off x="311700" y="246254"/>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ru"/>
              <a:t>Актуальность</a:t>
            </a:r>
            <a:endParaRPr/>
          </a:p>
        </p:txBody>
      </p:sp>
      <p:sp>
        <p:nvSpPr>
          <p:cNvPr id="88" name="Google Shape;88;p4"/>
          <p:cNvSpPr txBox="1">
            <a:spLocks noGrp="1"/>
          </p:cNvSpPr>
          <p:nvPr>
            <p:ph type="body" idx="1"/>
          </p:nvPr>
        </p:nvSpPr>
        <p:spPr>
          <a:xfrm>
            <a:off x="414575" y="818954"/>
            <a:ext cx="8314849" cy="3416400"/>
          </a:xfrm>
          <a:prstGeom prst="rect">
            <a:avLst/>
          </a:prstGeom>
          <a:noFill/>
          <a:ln>
            <a:noFill/>
          </a:ln>
        </p:spPr>
        <p:txBody>
          <a:bodyPr spcFirstLastPara="1" wrap="square" lIns="91425" tIns="91425" rIns="91425" bIns="91425" anchor="t" anchorCtr="0">
            <a:normAutofit/>
          </a:bodyPr>
          <a:lstStyle/>
          <a:p>
            <a:pPr marL="36000" lvl="0" indent="0" algn="just" rtl="0">
              <a:lnSpc>
                <a:spcPct val="150000"/>
              </a:lnSpc>
              <a:spcBef>
                <a:spcPts val="0"/>
              </a:spcBef>
              <a:spcAft>
                <a:spcPts val="0"/>
              </a:spcAft>
              <a:buClr>
                <a:schemeClr val="dk1"/>
              </a:buClr>
              <a:buSzPts val="1800"/>
              <a:buNone/>
            </a:pPr>
            <a:r>
              <a:rPr lang="ru" dirty="0">
                <a:solidFill>
                  <a:schemeClr val="dk1"/>
                </a:solidFill>
              </a:rPr>
              <a:t>Проект разработан на С++ с активным использованием </a:t>
            </a:r>
            <a:r>
              <a:rPr lang="ru-RU" dirty="0">
                <a:solidFill>
                  <a:schemeClr val="dk1"/>
                </a:solidFill>
              </a:rPr>
              <a:t>объектно-ориентированного программирования (</a:t>
            </a:r>
            <a:r>
              <a:rPr lang="ru" dirty="0">
                <a:solidFill>
                  <a:schemeClr val="dk1"/>
                </a:solidFill>
              </a:rPr>
              <a:t>ООП).</a:t>
            </a:r>
            <a:endParaRPr lang="en-US" dirty="0">
              <a:solidFill>
                <a:schemeClr val="dk1"/>
              </a:solidFill>
            </a:endParaRPr>
          </a:p>
          <a:p>
            <a:pPr marL="36000" lvl="0" indent="0" algn="l" rtl="0">
              <a:lnSpc>
                <a:spcPct val="150000"/>
              </a:lnSpc>
              <a:spcBef>
                <a:spcPts val="0"/>
              </a:spcBef>
              <a:spcAft>
                <a:spcPts val="0"/>
              </a:spcAft>
              <a:buClr>
                <a:schemeClr val="dk1"/>
              </a:buClr>
              <a:buSzPts val="1800"/>
              <a:buNone/>
            </a:pPr>
            <a:endParaRPr lang="en-US" dirty="0">
              <a:solidFill>
                <a:schemeClr val="dk1"/>
              </a:solidFill>
            </a:endParaRPr>
          </a:p>
        </p:txBody>
      </p:sp>
      <p:sp>
        <p:nvSpPr>
          <p:cNvPr id="89" name="Google Shape;8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ru" smtClean="0">
                <a:solidFill>
                  <a:schemeClr val="dk1"/>
                </a:solidFill>
                <a:latin typeface="Proxima Nova"/>
                <a:ea typeface="Proxima Nova"/>
                <a:cs typeface="Proxima Nova"/>
                <a:sym typeface="Proxima Nova"/>
              </a:rPr>
              <a:t>5</a:t>
            </a:fld>
            <a:r>
              <a:rPr lang="ru" dirty="0">
                <a:solidFill>
                  <a:schemeClr val="dk1"/>
                </a:solidFill>
                <a:latin typeface="Proxima Nova"/>
                <a:ea typeface="Proxima Nova"/>
                <a:cs typeface="Proxima Nova"/>
                <a:sym typeface="Proxima Nova"/>
              </a:rPr>
              <a:t>/13</a:t>
            </a:r>
            <a:endParaRPr dirty="0">
              <a:solidFill>
                <a:schemeClr val="dk1"/>
              </a:solidFill>
              <a:latin typeface="Proxima Nova"/>
              <a:ea typeface="Proxima Nova"/>
              <a:cs typeface="Proxima Nova"/>
              <a:sym typeface="Proxima Nova"/>
            </a:endParaRPr>
          </a:p>
        </p:txBody>
      </p:sp>
      <p:pic>
        <p:nvPicPr>
          <p:cNvPr id="2058" name="Picture 10">
            <a:extLst>
              <a:ext uri="{FF2B5EF4-FFF2-40B4-BE49-F238E27FC236}">
                <a16:creationId xmlns:a16="http://schemas.microsoft.com/office/drawing/2014/main" id="{24148EDE-DEDB-4C5C-AD0D-70A650685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336" y="1875900"/>
            <a:ext cx="4002122" cy="201356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1FCB25-FDFF-4391-B06F-20CDA864EE16}"/>
              </a:ext>
            </a:extLst>
          </p:cNvPr>
          <p:cNvSpPr txBox="1"/>
          <p:nvPr/>
        </p:nvSpPr>
        <p:spPr>
          <a:xfrm>
            <a:off x="5059792" y="3973744"/>
            <a:ext cx="2823209" cy="523220"/>
          </a:xfrm>
          <a:prstGeom prst="rect">
            <a:avLst/>
          </a:prstGeom>
          <a:noFill/>
        </p:spPr>
        <p:txBody>
          <a:bodyPr wrap="none" rtlCol="0">
            <a:spAutoFit/>
          </a:bodyPr>
          <a:lstStyle/>
          <a:p>
            <a:pPr algn="ctr"/>
            <a:r>
              <a:rPr lang="ru-RU" dirty="0">
                <a:latin typeface="Proxima Nova" panose="020B0604020202020204" charset="0"/>
              </a:rPr>
              <a:t>Рис</a:t>
            </a:r>
            <a:r>
              <a:rPr lang="en-US" dirty="0">
                <a:latin typeface="Proxima Nova" panose="020B0604020202020204" charset="0"/>
              </a:rPr>
              <a:t>. 2</a:t>
            </a:r>
            <a:r>
              <a:rPr lang="ru-RU" dirty="0">
                <a:latin typeface="Proxima Nova" panose="020B0604020202020204" charset="0"/>
              </a:rPr>
              <a:t> —</a:t>
            </a:r>
            <a:r>
              <a:rPr lang="en-US" dirty="0">
                <a:latin typeface="Proxima Nova" panose="020B0604020202020204" charset="0"/>
              </a:rPr>
              <a:t> </a:t>
            </a:r>
            <a:r>
              <a:rPr lang="ru-RU" dirty="0">
                <a:latin typeface="Proxima Nova" panose="020B0604020202020204" charset="0"/>
              </a:rPr>
              <a:t>Разработка проекта на</a:t>
            </a:r>
          </a:p>
          <a:p>
            <a:pPr algn="ctr"/>
            <a:r>
              <a:rPr lang="en-US" dirty="0">
                <a:latin typeface="Proxima Nova" panose="020B0604020202020204" charset="0"/>
              </a:rPr>
              <a:t>Blueprints</a:t>
            </a:r>
            <a:endParaRPr lang="ru-RU" dirty="0">
              <a:latin typeface="Proxima Nova" panose="020B0604020202020204" charset="0"/>
            </a:endParaRPr>
          </a:p>
        </p:txBody>
      </p:sp>
      <p:pic>
        <p:nvPicPr>
          <p:cNvPr id="5" name="Рисунок 4">
            <a:extLst>
              <a:ext uri="{FF2B5EF4-FFF2-40B4-BE49-F238E27FC236}">
                <a16:creationId xmlns:a16="http://schemas.microsoft.com/office/drawing/2014/main" id="{31B39084-39AB-4DCC-8876-32C276F71C14}"/>
              </a:ext>
            </a:extLst>
          </p:cNvPr>
          <p:cNvPicPr>
            <a:picLocks noChangeAspect="1"/>
          </p:cNvPicPr>
          <p:nvPr/>
        </p:nvPicPr>
        <p:blipFill>
          <a:blip r:embed="rId4"/>
          <a:stretch>
            <a:fillRect/>
          </a:stretch>
        </p:blipFill>
        <p:spPr>
          <a:xfrm>
            <a:off x="934249" y="1874190"/>
            <a:ext cx="3016414" cy="2015277"/>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8CE10FF8-7F36-4CFC-8937-0B195948600E}"/>
              </a:ext>
            </a:extLst>
          </p:cNvPr>
          <p:cNvSpPr txBox="1"/>
          <p:nvPr/>
        </p:nvSpPr>
        <p:spPr>
          <a:xfrm>
            <a:off x="921045" y="3981047"/>
            <a:ext cx="3042821" cy="523220"/>
          </a:xfrm>
          <a:prstGeom prst="rect">
            <a:avLst/>
          </a:prstGeom>
          <a:noFill/>
        </p:spPr>
        <p:txBody>
          <a:bodyPr wrap="none" rtlCol="0">
            <a:spAutoFit/>
          </a:bodyPr>
          <a:lstStyle/>
          <a:p>
            <a:pPr algn="ctr"/>
            <a:r>
              <a:rPr lang="ru-RU" dirty="0">
                <a:latin typeface="Proxima Nova" panose="020B0604020202020204" charset="0"/>
              </a:rPr>
              <a:t>Рис. 1 — Фрагмент кода создания</a:t>
            </a:r>
          </a:p>
          <a:p>
            <a:pPr algn="ctr"/>
            <a:r>
              <a:rPr lang="ru-RU" dirty="0">
                <a:latin typeface="Proxima Nova" panose="020B0604020202020204" charset="0"/>
              </a:rPr>
              <a:t>виджета на С++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5"/>
          <p:cNvSpPr txBox="1">
            <a:spLocks noGrp="1"/>
          </p:cNvSpPr>
          <p:nvPr>
            <p:ph type="title"/>
          </p:nvPr>
        </p:nvSpPr>
        <p:spPr>
          <a:xfrm>
            <a:off x="311700" y="246254"/>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ru"/>
              <a:t>Сетевое программирование — репликации</a:t>
            </a:r>
            <a:endParaRPr/>
          </a:p>
        </p:txBody>
      </p:sp>
      <p:sp>
        <p:nvSpPr>
          <p:cNvPr id="95" name="Google Shape;95;p5"/>
          <p:cNvSpPr txBox="1">
            <a:spLocks noGrp="1"/>
          </p:cNvSpPr>
          <p:nvPr>
            <p:ph type="body" idx="1"/>
          </p:nvPr>
        </p:nvSpPr>
        <p:spPr>
          <a:xfrm>
            <a:off x="385033" y="818954"/>
            <a:ext cx="8520600" cy="4007754"/>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ru" dirty="0">
                <a:solidFill>
                  <a:schemeClr val="dk1"/>
                </a:solidFill>
              </a:rPr>
              <a:t>Репликация — механизм синхронизации </a:t>
            </a:r>
            <a:r>
              <a:rPr lang="ru-RU" dirty="0">
                <a:solidFill>
                  <a:schemeClr val="dk1"/>
                </a:solidFill>
              </a:rPr>
              <a:t>виртуального пространства</a:t>
            </a:r>
            <a:r>
              <a:rPr lang="ru" dirty="0">
                <a:solidFill>
                  <a:schemeClr val="dk1"/>
                </a:solidFill>
              </a:rPr>
              <a:t>между пользователями</a:t>
            </a:r>
            <a:endParaRPr dirty="0">
              <a:solidFill>
                <a:schemeClr val="dk1"/>
              </a:solidFill>
            </a:endParaRPr>
          </a:p>
        </p:txBody>
      </p:sp>
      <p:sp>
        <p:nvSpPr>
          <p:cNvPr id="96" name="Google Shape;96;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ru" smtClean="0">
                <a:solidFill>
                  <a:schemeClr val="dk1"/>
                </a:solidFill>
                <a:latin typeface="Proxima Nova"/>
                <a:ea typeface="Proxima Nova"/>
                <a:cs typeface="Proxima Nova"/>
                <a:sym typeface="Proxima Nova"/>
              </a:rPr>
              <a:t>6</a:t>
            </a:fld>
            <a:r>
              <a:rPr lang="ru" dirty="0">
                <a:solidFill>
                  <a:schemeClr val="dk1"/>
                </a:solidFill>
                <a:latin typeface="Proxima Nova"/>
                <a:ea typeface="Proxima Nova"/>
                <a:cs typeface="Proxima Nova"/>
                <a:sym typeface="Proxima Nova"/>
              </a:rPr>
              <a:t>/13</a:t>
            </a:r>
            <a:endParaRPr dirty="0">
              <a:solidFill>
                <a:schemeClr val="dk1"/>
              </a:solidFill>
              <a:latin typeface="Proxima Nova"/>
              <a:ea typeface="Proxima Nova"/>
              <a:cs typeface="Proxima Nova"/>
              <a:sym typeface="Proxima Nova"/>
            </a:endParaRPr>
          </a:p>
        </p:txBody>
      </p:sp>
      <p:pic>
        <p:nvPicPr>
          <p:cNvPr id="97" name="Google Shape;97;p5"/>
          <p:cNvPicPr preferRelativeResize="0"/>
          <p:nvPr/>
        </p:nvPicPr>
        <p:blipFill rotWithShape="1">
          <a:blip r:embed="rId3">
            <a:alphaModFix/>
          </a:blip>
          <a:srcRect/>
          <a:stretch/>
        </p:blipFill>
        <p:spPr>
          <a:xfrm>
            <a:off x="1441572" y="1537965"/>
            <a:ext cx="6407521" cy="3191022"/>
          </a:xfrm>
          <a:prstGeom prst="rect">
            <a:avLst/>
          </a:prstGeom>
          <a:noFill/>
          <a:ln>
            <a:noFill/>
          </a:ln>
          <a:effectLst>
            <a:outerShdw blurRad="57150" dist="19050" dir="5400000" algn="bl" rotWithShape="0">
              <a:srgbClr val="000000">
                <a:alpha val="49803"/>
              </a:srgbClr>
            </a:outerShdw>
          </a:effectLst>
        </p:spPr>
      </p:pic>
      <p:sp>
        <p:nvSpPr>
          <p:cNvPr id="98" name="Google Shape;98;p5"/>
          <p:cNvSpPr txBox="1"/>
          <p:nvPr/>
        </p:nvSpPr>
        <p:spPr>
          <a:xfrm>
            <a:off x="2332850" y="4683743"/>
            <a:ext cx="4478299" cy="369302"/>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ru" sz="1200" b="0" i="0" u="none" strike="noStrike" cap="none" dirty="0">
                <a:solidFill>
                  <a:srgbClr val="000000"/>
                </a:solidFill>
                <a:latin typeface="Proxima Nova"/>
                <a:ea typeface="Proxima Nova"/>
                <a:cs typeface="Proxima Nova"/>
                <a:sym typeface="Proxima Nova"/>
              </a:rPr>
              <a:t>Рис. </a:t>
            </a:r>
            <a:r>
              <a:rPr lang="ru" sz="1200" dirty="0">
                <a:latin typeface="Proxima Nova"/>
                <a:ea typeface="Proxima Nova"/>
                <a:cs typeface="Proxima Nova"/>
                <a:sym typeface="Proxima Nova"/>
              </a:rPr>
              <a:t>3</a:t>
            </a:r>
            <a:r>
              <a:rPr lang="ru" sz="1200" b="0" i="0" u="none" strike="noStrike" cap="none" dirty="0">
                <a:solidFill>
                  <a:srgbClr val="000000"/>
                </a:solidFill>
                <a:latin typeface="Proxima Nova"/>
                <a:ea typeface="Proxima Nova"/>
                <a:cs typeface="Proxima Nova"/>
                <a:sym typeface="Proxima Nova"/>
              </a:rPr>
              <a:t> — Схема репликации в сетевых </a:t>
            </a:r>
            <a:r>
              <a:rPr lang="ru" sz="1200" dirty="0">
                <a:latin typeface="Proxima Nova"/>
                <a:ea typeface="Proxima Nova"/>
                <a:cs typeface="Proxima Nova"/>
                <a:sym typeface="Proxima Nova"/>
              </a:rPr>
              <a:t>приложениях</a:t>
            </a:r>
            <a:endParaRPr sz="1200" b="0" i="0" u="none" strike="noStrike" cap="none" dirty="0">
              <a:solidFill>
                <a:srgbClr val="000000"/>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6"/>
          <p:cNvSpPr txBox="1">
            <a:spLocks noGrp="1"/>
          </p:cNvSpPr>
          <p:nvPr>
            <p:ph type="title"/>
          </p:nvPr>
        </p:nvSpPr>
        <p:spPr>
          <a:xfrm>
            <a:off x="311675" y="2494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ru" dirty="0"/>
              <a:t>Сетевое программирование — RPC</a:t>
            </a:r>
            <a:endParaRPr dirty="0"/>
          </a:p>
        </p:txBody>
      </p:sp>
      <p:sp>
        <p:nvSpPr>
          <p:cNvPr id="104" name="Google Shape;104;p6"/>
          <p:cNvSpPr txBox="1">
            <a:spLocks noGrp="1"/>
          </p:cNvSpPr>
          <p:nvPr>
            <p:ph type="body" idx="1"/>
          </p:nvPr>
        </p:nvSpPr>
        <p:spPr>
          <a:xfrm>
            <a:off x="311675" y="869117"/>
            <a:ext cx="8520600" cy="3990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ru" dirty="0">
                <a:solidFill>
                  <a:schemeClr val="dk1"/>
                </a:solidFill>
              </a:rPr>
              <a:t>Remote Procedure Call (RPC) — </a:t>
            </a:r>
            <a:r>
              <a:rPr lang="ru-RU" dirty="0">
                <a:solidFill>
                  <a:schemeClr val="dk1"/>
                </a:solidFill>
              </a:rPr>
              <a:t>вызов функции в другом адресном пространстве</a:t>
            </a:r>
            <a:endParaRPr dirty="0">
              <a:solidFill>
                <a:schemeClr val="dk1"/>
              </a:solidFill>
            </a:endParaRPr>
          </a:p>
        </p:txBody>
      </p:sp>
      <p:pic>
        <p:nvPicPr>
          <p:cNvPr id="105" name="Google Shape;105;p6"/>
          <p:cNvPicPr preferRelativeResize="0"/>
          <p:nvPr/>
        </p:nvPicPr>
        <p:blipFill rotWithShape="1">
          <a:blip r:embed="rId3">
            <a:alphaModFix/>
          </a:blip>
          <a:srcRect/>
          <a:stretch/>
        </p:blipFill>
        <p:spPr>
          <a:xfrm>
            <a:off x="311649" y="1760624"/>
            <a:ext cx="3737651" cy="2375625"/>
          </a:xfrm>
          <a:prstGeom prst="rect">
            <a:avLst/>
          </a:prstGeom>
          <a:noFill/>
          <a:ln>
            <a:noFill/>
          </a:ln>
          <a:effectLst>
            <a:outerShdw blurRad="57150" dist="19050" dir="5400000" algn="bl" rotWithShape="0">
              <a:srgbClr val="000000">
                <a:alpha val="49803"/>
              </a:srgbClr>
            </a:outerShdw>
          </a:effectLst>
        </p:spPr>
      </p:pic>
      <p:sp>
        <p:nvSpPr>
          <p:cNvPr id="106" name="Google Shape;106;p6"/>
          <p:cNvSpPr txBox="1"/>
          <p:nvPr/>
        </p:nvSpPr>
        <p:spPr>
          <a:xfrm>
            <a:off x="311649" y="4180423"/>
            <a:ext cx="3584491" cy="55396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ru" sz="1200" b="0" i="0" u="none" strike="noStrike" cap="none" dirty="0">
                <a:solidFill>
                  <a:schemeClr val="dk1"/>
                </a:solidFill>
                <a:latin typeface="Proxima Nova"/>
                <a:ea typeface="Proxima Nova"/>
                <a:cs typeface="Proxima Nova"/>
                <a:sym typeface="Proxima Nova"/>
              </a:rPr>
              <a:t>Рис. </a:t>
            </a:r>
            <a:r>
              <a:rPr lang="ru" sz="1200" dirty="0">
                <a:solidFill>
                  <a:schemeClr val="dk1"/>
                </a:solidFill>
                <a:latin typeface="Proxima Nova"/>
                <a:ea typeface="Proxima Nova"/>
                <a:cs typeface="Proxima Nova"/>
                <a:sym typeface="Proxima Nova"/>
              </a:rPr>
              <a:t>4</a:t>
            </a:r>
            <a:r>
              <a:rPr lang="ru" sz="1200" b="0" i="0" u="none" strike="noStrike" cap="none" dirty="0">
                <a:solidFill>
                  <a:schemeClr val="dk1"/>
                </a:solidFill>
                <a:latin typeface="Proxima Nova"/>
                <a:ea typeface="Proxima Nova"/>
                <a:cs typeface="Proxima Nova"/>
                <a:sym typeface="Proxima Nova"/>
              </a:rPr>
              <a:t> — Схема жизни объектов в сетевых </a:t>
            </a:r>
            <a:r>
              <a:rPr lang="ru" sz="1200" dirty="0">
                <a:solidFill>
                  <a:schemeClr val="dk1"/>
                </a:solidFill>
                <a:latin typeface="Proxima Nova"/>
                <a:ea typeface="Proxima Nova"/>
                <a:cs typeface="Proxima Nova"/>
                <a:sym typeface="Proxima Nova"/>
              </a:rPr>
              <a:t>прилож</a:t>
            </a:r>
            <a:r>
              <a:rPr lang="ru-RU" sz="1200" dirty="0" err="1">
                <a:solidFill>
                  <a:schemeClr val="dk1"/>
                </a:solidFill>
                <a:latin typeface="Proxima Nova"/>
                <a:ea typeface="Proxima Nova"/>
                <a:cs typeface="Proxima Nova"/>
                <a:sym typeface="Proxima Nova"/>
              </a:rPr>
              <a:t>ениях</a:t>
            </a:r>
            <a:endParaRPr sz="1200" b="0" i="0" u="none" strike="noStrike" cap="none" dirty="0">
              <a:solidFill>
                <a:schemeClr val="dk1"/>
              </a:solidFill>
              <a:latin typeface="Proxima Nova"/>
              <a:ea typeface="Proxima Nova"/>
              <a:cs typeface="Proxima Nova"/>
              <a:sym typeface="Proxima Nova"/>
            </a:endParaRPr>
          </a:p>
        </p:txBody>
      </p:sp>
      <p:sp>
        <p:nvSpPr>
          <p:cNvPr id="107" name="Google Shape;107;p6"/>
          <p:cNvSpPr txBox="1"/>
          <p:nvPr/>
        </p:nvSpPr>
        <p:spPr>
          <a:xfrm>
            <a:off x="5368111" y="4182819"/>
            <a:ext cx="22923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ru" sz="1200" b="0" i="0" u="none" strike="noStrike" cap="none" dirty="0">
                <a:solidFill>
                  <a:schemeClr val="dk1"/>
                </a:solidFill>
                <a:latin typeface="Proxima Nova"/>
                <a:ea typeface="Proxima Nova"/>
                <a:cs typeface="Proxima Nova"/>
                <a:sym typeface="Proxima Nova"/>
              </a:rPr>
              <a:t>Рис. </a:t>
            </a:r>
            <a:r>
              <a:rPr lang="ru" sz="1200" dirty="0">
                <a:solidFill>
                  <a:schemeClr val="dk1"/>
                </a:solidFill>
                <a:latin typeface="Proxima Nova"/>
                <a:ea typeface="Proxima Nova"/>
                <a:cs typeface="Proxima Nova"/>
                <a:sym typeface="Proxima Nova"/>
              </a:rPr>
              <a:t>5</a:t>
            </a:r>
            <a:r>
              <a:rPr lang="ru" sz="1200" b="0" i="0" u="none" strike="noStrike" cap="none" dirty="0">
                <a:solidFill>
                  <a:schemeClr val="dk1"/>
                </a:solidFill>
                <a:latin typeface="Proxima Nova"/>
                <a:ea typeface="Proxima Nova"/>
                <a:cs typeface="Proxima Nova"/>
                <a:sym typeface="Proxima Nova"/>
              </a:rPr>
              <a:t> — Схема вызова RPC</a:t>
            </a:r>
            <a:endParaRPr sz="1200" b="0" i="0" u="none" strike="noStrike" cap="none" dirty="0">
              <a:solidFill>
                <a:schemeClr val="dk1"/>
              </a:solidFill>
              <a:latin typeface="Proxima Nova"/>
              <a:ea typeface="Proxima Nova"/>
              <a:cs typeface="Proxima Nova"/>
              <a:sym typeface="Proxima Nova"/>
            </a:endParaRPr>
          </a:p>
        </p:txBody>
      </p:sp>
      <p:sp>
        <p:nvSpPr>
          <p:cNvPr id="108" name="Google Shape;10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ru" smtClean="0">
                <a:solidFill>
                  <a:schemeClr val="dk1"/>
                </a:solidFill>
                <a:latin typeface="Proxima Nova"/>
                <a:ea typeface="Proxima Nova"/>
                <a:cs typeface="Proxima Nova"/>
                <a:sym typeface="Proxima Nova"/>
              </a:rPr>
              <a:t>7</a:t>
            </a:fld>
            <a:r>
              <a:rPr lang="ru" dirty="0">
                <a:solidFill>
                  <a:schemeClr val="dk1"/>
                </a:solidFill>
                <a:latin typeface="Proxima Nova"/>
                <a:ea typeface="Proxima Nova"/>
                <a:cs typeface="Proxima Nova"/>
                <a:sym typeface="Proxima Nova"/>
              </a:rPr>
              <a:t>/13</a:t>
            </a:r>
            <a:endParaRPr sz="1400" b="1" dirty="0">
              <a:solidFill>
                <a:schemeClr val="dk1"/>
              </a:solidFill>
              <a:latin typeface="Times New Roman"/>
              <a:ea typeface="Times New Roman"/>
              <a:cs typeface="Times New Roman"/>
              <a:sym typeface="Times New Roman"/>
            </a:endParaRPr>
          </a:p>
        </p:txBody>
      </p:sp>
      <p:pic>
        <p:nvPicPr>
          <p:cNvPr id="109" name="Google Shape;109;p6"/>
          <p:cNvPicPr preferRelativeResize="0"/>
          <p:nvPr/>
        </p:nvPicPr>
        <p:blipFill rotWithShape="1">
          <a:blip r:embed="rId4">
            <a:alphaModFix/>
          </a:blip>
          <a:srcRect/>
          <a:stretch/>
        </p:blipFill>
        <p:spPr>
          <a:xfrm>
            <a:off x="4196223" y="1760624"/>
            <a:ext cx="4636076" cy="2375625"/>
          </a:xfrm>
          <a:prstGeom prst="rect">
            <a:avLst/>
          </a:prstGeom>
          <a:noFill/>
          <a:ln>
            <a:noFill/>
          </a:ln>
          <a:effectLst>
            <a:outerShdw blurRad="57150" dist="19050" dir="5400000" algn="bl" rotWithShape="0">
              <a:srgbClr val="000000">
                <a:alpha val="49803"/>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7"/>
          <p:cNvSpPr txBox="1">
            <a:spLocks noGrp="1"/>
          </p:cNvSpPr>
          <p:nvPr>
            <p:ph type="title"/>
          </p:nvPr>
        </p:nvSpPr>
        <p:spPr>
          <a:xfrm>
            <a:off x="311700" y="208200"/>
            <a:ext cx="8520600" cy="572700"/>
          </a:xfrm>
          <a:prstGeom prst="rect">
            <a:avLst/>
          </a:prstGeom>
          <a:noFill/>
          <a:ln w="28575">
            <a:noFill/>
          </a:ln>
        </p:spPr>
        <p:txBody>
          <a:bodyPr spcFirstLastPara="1" wrap="square" lIns="91425" tIns="91425" rIns="91425" bIns="91425" anchor="t" anchorCtr="0">
            <a:normAutofit fontScale="90000"/>
          </a:bodyPr>
          <a:lstStyle/>
          <a:p>
            <a:pPr lvl="0">
              <a:buSzPct val="111111"/>
            </a:pPr>
            <a:r>
              <a:rPr lang="ru-RU" dirty="0"/>
              <a:t>Сетевые подключения</a:t>
            </a:r>
            <a:endParaRPr dirty="0"/>
          </a:p>
        </p:txBody>
      </p:sp>
      <p:sp>
        <p:nvSpPr>
          <p:cNvPr id="115" name="Google Shape;115;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ru" smtClean="0"/>
              <a:t>8</a:t>
            </a:fld>
            <a:r>
              <a:rPr lang="ru" dirty="0"/>
              <a:t>/13</a:t>
            </a:r>
            <a:endParaRPr dirty="0"/>
          </a:p>
        </p:txBody>
      </p:sp>
      <p:pic>
        <p:nvPicPr>
          <p:cNvPr id="3" name="Рисунок 2">
            <a:extLst>
              <a:ext uri="{FF2B5EF4-FFF2-40B4-BE49-F238E27FC236}">
                <a16:creationId xmlns:a16="http://schemas.microsoft.com/office/drawing/2014/main" id="{8AE11419-7E06-4540-847A-4656DBA22535}"/>
              </a:ext>
            </a:extLst>
          </p:cNvPr>
          <p:cNvPicPr>
            <a:picLocks noChangeAspect="1"/>
          </p:cNvPicPr>
          <p:nvPr/>
        </p:nvPicPr>
        <p:blipFill>
          <a:blip r:embed="rId3"/>
          <a:stretch>
            <a:fillRect/>
          </a:stretch>
        </p:blipFill>
        <p:spPr>
          <a:xfrm>
            <a:off x="311700" y="1091450"/>
            <a:ext cx="3972540" cy="2520820"/>
          </a:xfrm>
          <a:prstGeom prst="rect">
            <a:avLst/>
          </a:prstGeom>
          <a:effectLst>
            <a:outerShdw blurRad="50800" dist="38100" dir="2700000" algn="tl" rotWithShape="0">
              <a:prstClr val="black">
                <a:alpha val="40000"/>
              </a:prstClr>
            </a:outerShdw>
          </a:effectLst>
        </p:spPr>
      </p:pic>
      <p:pic>
        <p:nvPicPr>
          <p:cNvPr id="5" name="Рисунок 4">
            <a:extLst>
              <a:ext uri="{FF2B5EF4-FFF2-40B4-BE49-F238E27FC236}">
                <a16:creationId xmlns:a16="http://schemas.microsoft.com/office/drawing/2014/main" id="{427CE285-F87A-46E9-8D78-01095D9EEC1A}"/>
              </a:ext>
            </a:extLst>
          </p:cNvPr>
          <p:cNvPicPr>
            <a:picLocks noChangeAspect="1"/>
          </p:cNvPicPr>
          <p:nvPr/>
        </p:nvPicPr>
        <p:blipFill>
          <a:blip r:embed="rId4"/>
          <a:stretch>
            <a:fillRect/>
          </a:stretch>
        </p:blipFill>
        <p:spPr>
          <a:xfrm>
            <a:off x="4590165" y="1778294"/>
            <a:ext cx="4242135" cy="2584709"/>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86598A42-BE9C-429A-AD03-94101A30CD96}"/>
              </a:ext>
            </a:extLst>
          </p:cNvPr>
          <p:cNvSpPr txBox="1"/>
          <p:nvPr/>
        </p:nvSpPr>
        <p:spPr>
          <a:xfrm>
            <a:off x="566566" y="3645821"/>
            <a:ext cx="3462807" cy="276999"/>
          </a:xfrm>
          <a:prstGeom prst="rect">
            <a:avLst/>
          </a:prstGeom>
          <a:noFill/>
        </p:spPr>
        <p:txBody>
          <a:bodyPr wrap="none" rtlCol="0">
            <a:spAutoFit/>
          </a:bodyPr>
          <a:lstStyle/>
          <a:p>
            <a:r>
              <a:rPr lang="ru-RU" sz="1200" dirty="0">
                <a:latin typeface="Proxima Nova" panose="020B0604020202020204" charset="0"/>
              </a:rPr>
              <a:t>Рис. 6 </a:t>
            </a:r>
            <a:r>
              <a:rPr lang="ru" sz="1200" dirty="0">
                <a:solidFill>
                  <a:schemeClr val="dk1"/>
                </a:solidFill>
                <a:latin typeface="Proxima Nova" panose="020B0604020202020204" charset="0"/>
                <a:ea typeface="Proxima Nova"/>
                <a:cs typeface="Proxima Nova"/>
                <a:sym typeface="Proxima Nova"/>
              </a:rPr>
              <a:t>—</a:t>
            </a:r>
            <a:r>
              <a:rPr lang="ru-RU" sz="1200" dirty="0">
                <a:latin typeface="Proxima Nova" panose="020B0604020202020204" charset="0"/>
              </a:rPr>
              <a:t> Подключение пользователей по </a:t>
            </a:r>
            <a:r>
              <a:rPr lang="en-US" sz="1200" dirty="0">
                <a:latin typeface="Proxima Nova" panose="020B0604020202020204" charset="0"/>
              </a:rPr>
              <a:t>LAN</a:t>
            </a:r>
            <a:endParaRPr lang="ru-RU" sz="1200" dirty="0">
              <a:latin typeface="Proxima Nova" panose="020B0604020202020204" charset="0"/>
            </a:endParaRPr>
          </a:p>
        </p:txBody>
      </p:sp>
      <p:sp>
        <p:nvSpPr>
          <p:cNvPr id="8" name="TextBox 7">
            <a:extLst>
              <a:ext uri="{FF2B5EF4-FFF2-40B4-BE49-F238E27FC236}">
                <a16:creationId xmlns:a16="http://schemas.microsoft.com/office/drawing/2014/main" id="{5B8BE83F-78C0-4D1C-BB4C-E239D03AE8DA}"/>
              </a:ext>
            </a:extLst>
          </p:cNvPr>
          <p:cNvSpPr txBox="1"/>
          <p:nvPr/>
        </p:nvSpPr>
        <p:spPr>
          <a:xfrm>
            <a:off x="4630373" y="4374610"/>
            <a:ext cx="4161717" cy="276999"/>
          </a:xfrm>
          <a:prstGeom prst="rect">
            <a:avLst/>
          </a:prstGeom>
          <a:noFill/>
        </p:spPr>
        <p:txBody>
          <a:bodyPr wrap="none" rtlCol="0">
            <a:spAutoFit/>
          </a:bodyPr>
          <a:lstStyle/>
          <a:p>
            <a:r>
              <a:rPr lang="ru-RU" sz="1200" dirty="0">
                <a:latin typeface="Proxima Nova" panose="020B0604020202020204" charset="0"/>
              </a:rPr>
              <a:t>Рис. 7 </a:t>
            </a:r>
            <a:r>
              <a:rPr lang="ru" sz="1200" dirty="0">
                <a:solidFill>
                  <a:schemeClr val="dk1"/>
                </a:solidFill>
                <a:latin typeface="Proxima Nova" panose="020B0604020202020204" charset="0"/>
                <a:ea typeface="Proxima Nova"/>
                <a:cs typeface="Proxima Nova"/>
                <a:sym typeface="Proxima Nova"/>
              </a:rPr>
              <a:t>—</a:t>
            </a:r>
            <a:r>
              <a:rPr lang="en-US" sz="1200" dirty="0">
                <a:solidFill>
                  <a:schemeClr val="dk1"/>
                </a:solidFill>
                <a:latin typeface="Proxima Nova" panose="020B0604020202020204" charset="0"/>
                <a:ea typeface="Proxima Nova"/>
                <a:cs typeface="Proxima Nova"/>
                <a:sym typeface="Proxima Nova"/>
              </a:rPr>
              <a:t> </a:t>
            </a:r>
            <a:r>
              <a:rPr lang="ru-RU" sz="1200" dirty="0">
                <a:solidFill>
                  <a:schemeClr val="dk1"/>
                </a:solidFill>
                <a:latin typeface="Proxima Nova" panose="020B0604020202020204" charset="0"/>
                <a:ea typeface="Proxima Nova"/>
                <a:cs typeface="Proxima Nova"/>
                <a:sym typeface="Proxima Nova"/>
              </a:rPr>
              <a:t>Схема подключений через онлайн подсистему</a:t>
            </a:r>
            <a:r>
              <a:rPr lang="ru-RU" sz="1200" dirty="0">
                <a:latin typeface="Proxima Nova" panose="020B0604020202020204" charset="0"/>
              </a:rPr>
              <a:t> </a:t>
            </a:r>
          </a:p>
        </p:txBody>
      </p:sp>
      <p:pic>
        <p:nvPicPr>
          <p:cNvPr id="10" name="Рисунок 9">
            <a:extLst>
              <a:ext uri="{FF2B5EF4-FFF2-40B4-BE49-F238E27FC236}">
                <a16:creationId xmlns:a16="http://schemas.microsoft.com/office/drawing/2014/main" id="{77A9B04C-A6C9-43BF-AD5E-E0578C187F65}"/>
              </a:ext>
            </a:extLst>
          </p:cNvPr>
          <p:cNvPicPr>
            <a:picLocks noChangeAspect="1"/>
          </p:cNvPicPr>
          <p:nvPr/>
        </p:nvPicPr>
        <p:blipFill>
          <a:blip r:embed="rId5"/>
          <a:stretch>
            <a:fillRect/>
          </a:stretch>
        </p:blipFill>
        <p:spPr>
          <a:xfrm>
            <a:off x="7077040" y="764696"/>
            <a:ext cx="1830761" cy="1029803"/>
          </a:xfrm>
          <a:prstGeom prst="rect">
            <a:avLst/>
          </a:prstGeom>
        </p:spPr>
      </p:pic>
      <p:pic>
        <p:nvPicPr>
          <p:cNvPr id="12" name="Рисунок 11">
            <a:extLst>
              <a:ext uri="{FF2B5EF4-FFF2-40B4-BE49-F238E27FC236}">
                <a16:creationId xmlns:a16="http://schemas.microsoft.com/office/drawing/2014/main" id="{650851F8-E480-4CD4-85FE-F71C5073C597}"/>
              </a:ext>
            </a:extLst>
          </p:cNvPr>
          <p:cNvPicPr>
            <a:picLocks noChangeAspect="1"/>
          </p:cNvPicPr>
          <p:nvPr/>
        </p:nvPicPr>
        <p:blipFill>
          <a:blip r:embed="rId6"/>
          <a:stretch>
            <a:fillRect/>
          </a:stretch>
        </p:blipFill>
        <p:spPr>
          <a:xfrm>
            <a:off x="6029803" y="909070"/>
            <a:ext cx="1371044" cy="685522"/>
          </a:xfrm>
          <a:prstGeom prst="rect">
            <a:avLst/>
          </a:prstGeom>
        </p:spPr>
      </p:pic>
      <p:pic>
        <p:nvPicPr>
          <p:cNvPr id="14" name="Рисунок 13">
            <a:extLst>
              <a:ext uri="{FF2B5EF4-FFF2-40B4-BE49-F238E27FC236}">
                <a16:creationId xmlns:a16="http://schemas.microsoft.com/office/drawing/2014/main" id="{692A9D4D-4DC1-4A40-BA96-235D70A553C0}"/>
              </a:ext>
            </a:extLst>
          </p:cNvPr>
          <p:cNvPicPr>
            <a:picLocks noChangeAspect="1"/>
          </p:cNvPicPr>
          <p:nvPr/>
        </p:nvPicPr>
        <p:blipFill>
          <a:blip r:embed="rId7"/>
          <a:stretch>
            <a:fillRect/>
          </a:stretch>
        </p:blipFill>
        <p:spPr>
          <a:xfrm>
            <a:off x="5016482" y="964602"/>
            <a:ext cx="629990" cy="6299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0"/>
          <p:cNvSpPr txBox="1">
            <a:spLocks noGrp="1"/>
          </p:cNvSpPr>
          <p:nvPr>
            <p:ph type="title"/>
          </p:nvPr>
        </p:nvSpPr>
        <p:spPr>
          <a:xfrm>
            <a:off x="311700" y="125800"/>
            <a:ext cx="8520600" cy="8919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ct val="39285"/>
              <a:buFont typeface="Arial"/>
              <a:buNone/>
            </a:pPr>
            <a:r>
              <a:rPr lang="ru-RU" dirty="0"/>
              <a:t>Решение проблемы сетевых задержек</a:t>
            </a:r>
            <a:endParaRPr dirty="0"/>
          </a:p>
        </p:txBody>
      </p:sp>
      <p:sp>
        <p:nvSpPr>
          <p:cNvPr id="147" name="Google Shape;147;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ru" smtClean="0">
                <a:solidFill>
                  <a:schemeClr val="dk1"/>
                </a:solidFill>
                <a:latin typeface="Proxima Nova"/>
                <a:ea typeface="Proxima Nova"/>
                <a:cs typeface="Proxima Nova"/>
                <a:sym typeface="Proxima Nova"/>
              </a:rPr>
              <a:t>9</a:t>
            </a:fld>
            <a:r>
              <a:rPr lang="ru" dirty="0">
                <a:solidFill>
                  <a:schemeClr val="dk1"/>
                </a:solidFill>
                <a:latin typeface="Proxima Nova"/>
                <a:ea typeface="Proxima Nova"/>
                <a:cs typeface="Proxima Nova"/>
                <a:sym typeface="Proxima Nova"/>
              </a:rPr>
              <a:t>/13</a:t>
            </a:r>
            <a:endParaRPr dirty="0">
              <a:solidFill>
                <a:schemeClr val="dk1"/>
              </a:solidFill>
              <a:latin typeface="Proxima Nova"/>
              <a:ea typeface="Proxima Nova"/>
              <a:cs typeface="Proxima Nova"/>
              <a:sym typeface="Proxima Nova"/>
            </a:endParaRPr>
          </a:p>
        </p:txBody>
      </p:sp>
      <p:pic>
        <p:nvPicPr>
          <p:cNvPr id="3" name="Рисунок 2">
            <a:extLst>
              <a:ext uri="{FF2B5EF4-FFF2-40B4-BE49-F238E27FC236}">
                <a16:creationId xmlns:a16="http://schemas.microsoft.com/office/drawing/2014/main" id="{554FDD25-38E4-4D81-90CA-7D5A577115C2}"/>
              </a:ext>
            </a:extLst>
          </p:cNvPr>
          <p:cNvPicPr>
            <a:picLocks noChangeAspect="1"/>
          </p:cNvPicPr>
          <p:nvPr/>
        </p:nvPicPr>
        <p:blipFill>
          <a:blip r:embed="rId3"/>
          <a:stretch>
            <a:fillRect/>
          </a:stretch>
        </p:blipFill>
        <p:spPr>
          <a:xfrm>
            <a:off x="521892" y="818917"/>
            <a:ext cx="2982260" cy="1495761"/>
          </a:xfrm>
          <a:prstGeom prst="rect">
            <a:avLst/>
          </a:prstGeom>
        </p:spPr>
      </p:pic>
      <p:pic>
        <p:nvPicPr>
          <p:cNvPr id="5" name="Рисунок 4">
            <a:extLst>
              <a:ext uri="{FF2B5EF4-FFF2-40B4-BE49-F238E27FC236}">
                <a16:creationId xmlns:a16="http://schemas.microsoft.com/office/drawing/2014/main" id="{DDB613B4-3166-434A-84A9-2D0F6DABB6DE}"/>
              </a:ext>
            </a:extLst>
          </p:cNvPr>
          <p:cNvPicPr>
            <a:picLocks noChangeAspect="1"/>
          </p:cNvPicPr>
          <p:nvPr/>
        </p:nvPicPr>
        <p:blipFill>
          <a:blip r:embed="rId4"/>
          <a:stretch>
            <a:fillRect/>
          </a:stretch>
        </p:blipFill>
        <p:spPr>
          <a:xfrm>
            <a:off x="521892" y="2900384"/>
            <a:ext cx="2979365" cy="1671351"/>
          </a:xfrm>
          <a:prstGeom prst="rect">
            <a:avLst/>
          </a:prstGeom>
        </p:spPr>
      </p:pic>
      <p:sp>
        <p:nvSpPr>
          <p:cNvPr id="6" name="TextBox 5">
            <a:extLst>
              <a:ext uri="{FF2B5EF4-FFF2-40B4-BE49-F238E27FC236}">
                <a16:creationId xmlns:a16="http://schemas.microsoft.com/office/drawing/2014/main" id="{79DEDA85-0A21-4258-8EA2-5689FB99357F}"/>
              </a:ext>
            </a:extLst>
          </p:cNvPr>
          <p:cNvSpPr txBox="1"/>
          <p:nvPr/>
        </p:nvSpPr>
        <p:spPr>
          <a:xfrm>
            <a:off x="241698" y="2342011"/>
            <a:ext cx="3539752" cy="276999"/>
          </a:xfrm>
          <a:prstGeom prst="rect">
            <a:avLst/>
          </a:prstGeom>
          <a:noFill/>
        </p:spPr>
        <p:txBody>
          <a:bodyPr wrap="none" rtlCol="0">
            <a:spAutoFit/>
          </a:bodyPr>
          <a:lstStyle/>
          <a:p>
            <a:r>
              <a:rPr lang="ru-RU" sz="1200" dirty="0">
                <a:latin typeface="Proxima Nova" panose="020B0604020202020204" charset="0"/>
              </a:rPr>
              <a:t>Рис. 8 </a:t>
            </a:r>
            <a:r>
              <a:rPr lang="ru" sz="1200" dirty="0">
                <a:solidFill>
                  <a:schemeClr val="dk1"/>
                </a:solidFill>
                <a:latin typeface="Proxima Nova" panose="020B0604020202020204" charset="0"/>
                <a:ea typeface="Proxima Nova"/>
                <a:cs typeface="Proxima Nova"/>
                <a:sym typeface="Proxima Nova"/>
              </a:rPr>
              <a:t>— </a:t>
            </a:r>
            <a:r>
              <a:rPr lang="ru-RU" sz="1200" dirty="0">
                <a:solidFill>
                  <a:schemeClr val="dk1"/>
                </a:solidFill>
                <a:latin typeface="Proxima Nova" panose="020B0604020202020204" charset="0"/>
                <a:ea typeface="Proxima Nova"/>
                <a:cs typeface="Proxima Nova"/>
                <a:sym typeface="Proxima Nova"/>
              </a:rPr>
              <a:t>Таймер до начала игрового процесса</a:t>
            </a:r>
            <a:r>
              <a:rPr lang="ru-RU" sz="1200" dirty="0">
                <a:latin typeface="Proxima Nova" panose="020B0604020202020204" charset="0"/>
              </a:rPr>
              <a:t> </a:t>
            </a:r>
          </a:p>
        </p:txBody>
      </p:sp>
      <p:sp>
        <p:nvSpPr>
          <p:cNvPr id="7" name="TextBox 6">
            <a:extLst>
              <a:ext uri="{FF2B5EF4-FFF2-40B4-BE49-F238E27FC236}">
                <a16:creationId xmlns:a16="http://schemas.microsoft.com/office/drawing/2014/main" id="{C5AAAABB-841F-4D3D-9124-EA5C50B341B6}"/>
              </a:ext>
            </a:extLst>
          </p:cNvPr>
          <p:cNvSpPr txBox="1"/>
          <p:nvPr/>
        </p:nvSpPr>
        <p:spPr>
          <a:xfrm>
            <a:off x="726607" y="4593783"/>
            <a:ext cx="2569934" cy="276999"/>
          </a:xfrm>
          <a:prstGeom prst="rect">
            <a:avLst/>
          </a:prstGeom>
          <a:noFill/>
        </p:spPr>
        <p:txBody>
          <a:bodyPr wrap="none" rtlCol="0">
            <a:spAutoFit/>
          </a:bodyPr>
          <a:lstStyle/>
          <a:p>
            <a:r>
              <a:rPr lang="ru-RU" sz="1200" dirty="0">
                <a:latin typeface="Proxima Nova" panose="020B0604020202020204" charset="0"/>
              </a:rPr>
              <a:t>Рис. 9 </a:t>
            </a:r>
            <a:r>
              <a:rPr lang="ru" sz="1200" dirty="0">
                <a:solidFill>
                  <a:schemeClr val="dk1"/>
                </a:solidFill>
                <a:latin typeface="Proxima Nova" panose="020B0604020202020204" charset="0"/>
                <a:ea typeface="Proxima Nova"/>
                <a:cs typeface="Proxima Nova"/>
                <a:sym typeface="Proxima Nova"/>
              </a:rPr>
              <a:t>— </a:t>
            </a:r>
            <a:r>
              <a:rPr lang="ru-RU" sz="1200" dirty="0">
                <a:solidFill>
                  <a:schemeClr val="dk1"/>
                </a:solidFill>
                <a:latin typeface="Proxima Nova" panose="020B0604020202020204" charset="0"/>
                <a:ea typeface="Proxima Nova"/>
                <a:cs typeface="Proxima Nova"/>
                <a:sym typeface="Proxima Nova"/>
              </a:rPr>
              <a:t>Таймер на уровне лобби</a:t>
            </a:r>
            <a:endParaRPr lang="ru-RU" sz="1200" dirty="0">
              <a:latin typeface="Proxima Nova" panose="020B0604020202020204" charset="0"/>
            </a:endParaRPr>
          </a:p>
        </p:txBody>
      </p:sp>
      <p:pic>
        <p:nvPicPr>
          <p:cNvPr id="8" name="Рисунок 7">
            <a:extLst>
              <a:ext uri="{FF2B5EF4-FFF2-40B4-BE49-F238E27FC236}">
                <a16:creationId xmlns:a16="http://schemas.microsoft.com/office/drawing/2014/main" id="{FFC354A5-4C46-4AD5-8061-342F8ADE6B10}"/>
              </a:ext>
            </a:extLst>
          </p:cNvPr>
          <p:cNvPicPr>
            <a:picLocks noChangeAspect="1"/>
          </p:cNvPicPr>
          <p:nvPr/>
        </p:nvPicPr>
        <p:blipFill>
          <a:blip r:embed="rId5"/>
          <a:stretch>
            <a:fillRect/>
          </a:stretch>
        </p:blipFill>
        <p:spPr>
          <a:xfrm>
            <a:off x="5453742" y="700606"/>
            <a:ext cx="2475969" cy="2982954"/>
          </a:xfrm>
          <a:prstGeom prst="rect">
            <a:avLst/>
          </a:prstGeom>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B94835-BA61-486D-BC00-6EBF181D5D7F}"/>
                  </a:ext>
                </a:extLst>
              </p:cNvPr>
              <p:cNvSpPr txBox="1"/>
              <p:nvPr/>
            </p:nvSpPr>
            <p:spPr>
              <a:xfrm>
                <a:off x="4572000" y="3971541"/>
                <a:ext cx="3955762" cy="293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𝑇</m:t>
                          </m:r>
                        </m:e>
                        <m:sub>
                          <m:r>
                            <a:rPr lang="ru-RU" sz="1200" b="0" i="1" smtClean="0">
                              <a:latin typeface="Cambria Math" panose="02040503050406030204" pitchFamily="18" charset="0"/>
                            </a:rPr>
                            <m:t>сервера</m:t>
                          </m:r>
                        </m:sub>
                      </m:sSub>
                      <m:r>
                        <a:rPr lang="ru-RU" sz="1200" b="0" i="1" smtClean="0">
                          <a:latin typeface="Cambria Math" panose="02040503050406030204" pitchFamily="18" charset="0"/>
                        </a:rPr>
                        <m:t>−время сервера на момент принятия запроса</m:t>
                      </m:r>
                    </m:oMath>
                  </m:oMathPara>
                </a14:m>
                <a:endParaRPr lang="ru-RU" dirty="0"/>
              </a:p>
            </p:txBody>
          </p:sp>
        </mc:Choice>
        <mc:Fallback xmlns="">
          <p:sp>
            <p:nvSpPr>
              <p:cNvPr id="9" name="TextBox 8">
                <a:extLst>
                  <a:ext uri="{FF2B5EF4-FFF2-40B4-BE49-F238E27FC236}">
                    <a16:creationId xmlns:a16="http://schemas.microsoft.com/office/drawing/2014/main" id="{C2B94835-BA61-486D-BC00-6EBF181D5D7F}"/>
                  </a:ext>
                </a:extLst>
              </p:cNvPr>
              <p:cNvSpPr txBox="1">
                <a:spLocks noRot="1" noChangeAspect="1" noMove="1" noResize="1" noEditPoints="1" noAdjustHandles="1" noChangeArrowheads="1" noChangeShapeType="1" noTextEdit="1"/>
              </p:cNvSpPr>
              <p:nvPr/>
            </p:nvSpPr>
            <p:spPr>
              <a:xfrm>
                <a:off x="4572000" y="3971541"/>
                <a:ext cx="3955762" cy="293542"/>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D55DF8E-579E-4E98-BDEE-158851307A5D}"/>
                  </a:ext>
                </a:extLst>
              </p:cNvPr>
              <p:cNvSpPr txBox="1"/>
              <p:nvPr/>
            </p:nvSpPr>
            <p:spPr>
              <a:xfrm>
                <a:off x="4572000" y="4232452"/>
                <a:ext cx="292984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𝑇</m:t>
                          </m:r>
                        </m:e>
                        <m:sub>
                          <m:r>
                            <a:rPr lang="ru-RU" sz="1200" b="0" i="1" smtClean="0">
                              <a:latin typeface="Cambria Math" panose="02040503050406030204" pitchFamily="18" charset="0"/>
                            </a:rPr>
                            <m:t>зк</m:t>
                          </m:r>
                        </m:sub>
                      </m:sSub>
                      <m:r>
                        <a:rPr lang="ru-RU" sz="1200" b="0" i="1" smtClean="0">
                          <a:latin typeface="Cambria Math" panose="02040503050406030204" pitchFamily="18" charset="0"/>
                        </a:rPr>
                        <m:t>−время задержки запроса клиента</m:t>
                      </m:r>
                    </m:oMath>
                  </m:oMathPara>
                </a14:m>
                <a:endParaRPr lang="ru-RU" dirty="0"/>
              </a:p>
            </p:txBody>
          </p:sp>
        </mc:Choice>
        <mc:Fallback xmlns="">
          <p:sp>
            <p:nvSpPr>
              <p:cNvPr id="10" name="TextBox 9">
                <a:extLst>
                  <a:ext uri="{FF2B5EF4-FFF2-40B4-BE49-F238E27FC236}">
                    <a16:creationId xmlns:a16="http://schemas.microsoft.com/office/drawing/2014/main" id="{FD55DF8E-579E-4E98-BDEE-158851307A5D}"/>
                  </a:ext>
                </a:extLst>
              </p:cNvPr>
              <p:cNvSpPr txBox="1">
                <a:spLocks noRot="1" noChangeAspect="1" noMove="1" noResize="1" noEditPoints="1" noAdjustHandles="1" noChangeArrowheads="1" noChangeShapeType="1" noTextEdit="1"/>
              </p:cNvSpPr>
              <p:nvPr/>
            </p:nvSpPr>
            <p:spPr>
              <a:xfrm>
                <a:off x="4572000" y="4232452"/>
                <a:ext cx="2929840" cy="276999"/>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B09D547-4D7A-4935-AD81-D1EEA6E399D3}"/>
                  </a:ext>
                </a:extLst>
              </p:cNvPr>
              <p:cNvSpPr txBox="1"/>
              <p:nvPr/>
            </p:nvSpPr>
            <p:spPr>
              <a:xfrm>
                <a:off x="4572000" y="4486576"/>
                <a:ext cx="2816027"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𝑇</m:t>
                          </m:r>
                        </m:e>
                        <m:sub>
                          <m:r>
                            <a:rPr lang="ru-RU" sz="1200" b="0" i="1" smtClean="0">
                              <a:latin typeface="Cambria Math" panose="02040503050406030204" pitchFamily="18" charset="0"/>
                            </a:rPr>
                            <m:t>ос</m:t>
                          </m:r>
                        </m:sub>
                      </m:sSub>
                      <m:r>
                        <a:rPr lang="ru-RU" sz="1200" b="0" i="1" smtClean="0">
                          <a:latin typeface="Cambria Math" panose="02040503050406030204" pitchFamily="18" charset="0"/>
                        </a:rPr>
                        <m:t>−время задержки ответа сервера</m:t>
                      </m:r>
                    </m:oMath>
                  </m:oMathPara>
                </a14:m>
                <a:endParaRPr lang="ru-RU" dirty="0"/>
              </a:p>
            </p:txBody>
          </p:sp>
        </mc:Choice>
        <mc:Fallback xmlns="">
          <p:sp>
            <p:nvSpPr>
              <p:cNvPr id="12" name="TextBox 11">
                <a:extLst>
                  <a:ext uri="{FF2B5EF4-FFF2-40B4-BE49-F238E27FC236}">
                    <a16:creationId xmlns:a16="http://schemas.microsoft.com/office/drawing/2014/main" id="{1B09D547-4D7A-4935-AD81-D1EEA6E399D3}"/>
                  </a:ext>
                </a:extLst>
              </p:cNvPr>
              <p:cNvSpPr txBox="1">
                <a:spLocks noRot="1" noChangeAspect="1" noMove="1" noResize="1" noEditPoints="1" noAdjustHandles="1" noChangeArrowheads="1" noChangeShapeType="1" noTextEdit="1"/>
              </p:cNvSpPr>
              <p:nvPr/>
            </p:nvSpPr>
            <p:spPr>
              <a:xfrm>
                <a:off x="4572000" y="4486576"/>
                <a:ext cx="2816027" cy="276999"/>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86FF2B8-6D24-4541-8D84-34F274951860}"/>
                  </a:ext>
                </a:extLst>
              </p:cNvPr>
              <p:cNvSpPr txBox="1"/>
              <p:nvPr/>
            </p:nvSpPr>
            <p:spPr>
              <a:xfrm>
                <a:off x="4572000" y="4732282"/>
                <a:ext cx="254050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ru-RU" sz="1200" b="0" i="1" smtClean="0">
                              <a:latin typeface="Cambria Math" panose="02040503050406030204" pitchFamily="18" charset="0"/>
                            </a:rPr>
                          </m:ctrlPr>
                        </m:sSubPr>
                        <m:e>
                          <m:r>
                            <a:rPr lang="ru-RU" sz="1200" b="0" i="1" smtClean="0">
                              <a:latin typeface="Cambria Math" panose="02040503050406030204" pitchFamily="18" charset="0"/>
                            </a:rPr>
                            <m:t>Т</m:t>
                          </m:r>
                        </m:e>
                        <m:sub>
                          <m:r>
                            <a:rPr lang="ru-RU" sz="1200" b="0" i="1" smtClean="0">
                              <a:latin typeface="Cambria Math" panose="02040503050406030204" pitchFamily="18" charset="0"/>
                            </a:rPr>
                            <m:t>кз</m:t>
                          </m:r>
                        </m:sub>
                      </m:sSub>
                      <m:r>
                        <a:rPr lang="ru-RU" sz="1200" b="0" i="1" smtClean="0">
                          <a:latin typeface="Cambria Math" panose="02040503050406030204" pitchFamily="18" charset="0"/>
                        </a:rPr>
                        <m:t>−время кольцевой задержки</m:t>
                      </m:r>
                    </m:oMath>
                  </m:oMathPara>
                </a14:m>
                <a:endParaRPr lang="ru-RU" dirty="0"/>
              </a:p>
            </p:txBody>
          </p:sp>
        </mc:Choice>
        <mc:Fallback xmlns="">
          <p:sp>
            <p:nvSpPr>
              <p:cNvPr id="13" name="TextBox 12">
                <a:extLst>
                  <a:ext uri="{FF2B5EF4-FFF2-40B4-BE49-F238E27FC236}">
                    <a16:creationId xmlns:a16="http://schemas.microsoft.com/office/drawing/2014/main" id="{486FF2B8-6D24-4541-8D84-34F274951860}"/>
                  </a:ext>
                </a:extLst>
              </p:cNvPr>
              <p:cNvSpPr txBox="1">
                <a:spLocks noRot="1" noChangeAspect="1" noMove="1" noResize="1" noEditPoints="1" noAdjustHandles="1" noChangeArrowheads="1" noChangeShapeType="1" noTextEdit="1"/>
              </p:cNvSpPr>
              <p:nvPr/>
            </p:nvSpPr>
            <p:spPr>
              <a:xfrm>
                <a:off x="4572000" y="4732282"/>
                <a:ext cx="2540503" cy="276999"/>
              </a:xfrm>
              <a:prstGeom prst="rect">
                <a:avLst/>
              </a:prstGeom>
              <a:blipFill>
                <a:blip r:embed="rId9"/>
                <a:stretch>
                  <a:fillRect b="-2174"/>
                </a:stretch>
              </a:blipFill>
            </p:spPr>
            <p:txBody>
              <a:bodyPr/>
              <a:lstStyle/>
              <a:p>
                <a:r>
                  <a:rPr lang="ru-RU">
                    <a:noFill/>
                  </a:rPr>
                  <a:t> </a:t>
                </a:r>
              </a:p>
            </p:txBody>
          </p:sp>
        </mc:Fallback>
      </mc:AlternateContent>
      <p:sp>
        <p:nvSpPr>
          <p:cNvPr id="15" name="TextBox 14">
            <a:extLst>
              <a:ext uri="{FF2B5EF4-FFF2-40B4-BE49-F238E27FC236}">
                <a16:creationId xmlns:a16="http://schemas.microsoft.com/office/drawing/2014/main" id="{791C1B5A-4DB5-4F1A-A431-680029A11029}"/>
              </a:ext>
            </a:extLst>
          </p:cNvPr>
          <p:cNvSpPr txBox="1"/>
          <p:nvPr/>
        </p:nvSpPr>
        <p:spPr>
          <a:xfrm>
            <a:off x="5337420" y="3667245"/>
            <a:ext cx="2839239" cy="276999"/>
          </a:xfrm>
          <a:prstGeom prst="rect">
            <a:avLst/>
          </a:prstGeom>
          <a:noFill/>
        </p:spPr>
        <p:txBody>
          <a:bodyPr wrap="none" rtlCol="0">
            <a:spAutoFit/>
          </a:bodyPr>
          <a:lstStyle/>
          <a:p>
            <a:r>
              <a:rPr lang="ru-RU" sz="1200" dirty="0">
                <a:latin typeface="Proxima Nova" panose="020B0604020202020204" charset="0"/>
              </a:rPr>
              <a:t>Рис. 10 </a:t>
            </a:r>
            <a:r>
              <a:rPr lang="ru" sz="1200" dirty="0">
                <a:solidFill>
                  <a:schemeClr val="dk1"/>
                </a:solidFill>
                <a:latin typeface="Proxima Nova" panose="020B0604020202020204" charset="0"/>
                <a:ea typeface="Proxima Nova"/>
                <a:cs typeface="Proxima Nova"/>
                <a:sym typeface="Proxima Nova"/>
              </a:rPr>
              <a:t>— </a:t>
            </a:r>
            <a:r>
              <a:rPr lang="ru-RU" sz="1200" dirty="0">
                <a:solidFill>
                  <a:schemeClr val="dk1"/>
                </a:solidFill>
                <a:latin typeface="Proxima Nova" panose="020B0604020202020204" charset="0"/>
                <a:ea typeface="Proxima Nova"/>
                <a:cs typeface="Proxima Nova"/>
                <a:sym typeface="Proxima Nova"/>
              </a:rPr>
              <a:t>Схема круговой задержки</a:t>
            </a:r>
            <a:r>
              <a:rPr lang="ru-RU" sz="1200" dirty="0">
                <a:latin typeface="Proxima Nova" panose="020B0604020202020204" charset="0"/>
              </a:rPr>
              <a:t> </a:t>
            </a: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TotalTime>
  <Words>1427</Words>
  <Application>Microsoft Office PowerPoint</Application>
  <PresentationFormat>Экран (16:9)</PresentationFormat>
  <Paragraphs>107</Paragraphs>
  <Slides>12</Slides>
  <Notes>12</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12</vt:i4>
      </vt:variant>
    </vt:vector>
  </HeadingPairs>
  <TitlesOfParts>
    <vt:vector size="18" baseType="lpstr">
      <vt:lpstr>Proxima Nova</vt:lpstr>
      <vt:lpstr>Cambria Math</vt:lpstr>
      <vt:lpstr>Wingdings</vt:lpstr>
      <vt:lpstr>Times New Roman</vt:lpstr>
      <vt:lpstr>Arial</vt:lpstr>
      <vt:lpstr>Spearmint</vt:lpstr>
      <vt:lpstr>Разработка и интеграция сетевых компонентов в шаблон многопользовательской игры на Unreal Engine 4</vt:lpstr>
      <vt:lpstr>Введение</vt:lpstr>
      <vt:lpstr>Постановка задачи</vt:lpstr>
      <vt:lpstr>Обзор существующих решений</vt:lpstr>
      <vt:lpstr>Актуальность</vt:lpstr>
      <vt:lpstr>Сетевое программирование — репликации</vt:lpstr>
      <vt:lpstr>Сетевое программирование — RPC</vt:lpstr>
      <vt:lpstr>Сетевые подключения</vt:lpstr>
      <vt:lpstr>Решение проблемы сетевых задержек</vt:lpstr>
      <vt:lpstr>Разработка таблицы лидеров на уровне приложения</vt:lpstr>
      <vt:lpstr>Разработка отдельных уровней</vt:lpstr>
      <vt:lpstr>Заключение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Разработка и интеграция сетевых компонентов в шаблон многопользовательской игры на Unreal Engine 4</dc:title>
  <dc:creator>SkaiLains</dc:creator>
  <cp:lastModifiedBy>admin</cp:lastModifiedBy>
  <cp:revision>17</cp:revision>
  <dcterms:modified xsi:type="dcterms:W3CDTF">2023-06-16T15:04:35Z</dcterms:modified>
</cp:coreProperties>
</file>